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61" r:id="rId3"/>
    <p:sldId id="258" r:id="rId4"/>
    <p:sldId id="363" r:id="rId5"/>
    <p:sldId id="364" r:id="rId6"/>
    <p:sldId id="350" r:id="rId7"/>
    <p:sldId id="377" r:id="rId8"/>
    <p:sldId id="351" r:id="rId9"/>
    <p:sldId id="365" r:id="rId10"/>
    <p:sldId id="366" r:id="rId11"/>
    <p:sldId id="367" r:id="rId12"/>
    <p:sldId id="368" r:id="rId13"/>
    <p:sldId id="369" r:id="rId14"/>
    <p:sldId id="370" r:id="rId15"/>
    <p:sldId id="371" r:id="rId16"/>
    <p:sldId id="372" r:id="rId17"/>
    <p:sldId id="375" r:id="rId18"/>
    <p:sldId id="374" r:id="rId19"/>
    <p:sldId id="376" r:id="rId20"/>
    <p:sldId id="378" r:id="rId21"/>
    <p:sldId id="399" r:id="rId22"/>
    <p:sldId id="400" r:id="rId23"/>
    <p:sldId id="401" r:id="rId24"/>
    <p:sldId id="379" r:id="rId25"/>
    <p:sldId id="380" r:id="rId26"/>
    <p:sldId id="381" r:id="rId27"/>
    <p:sldId id="382" r:id="rId28"/>
    <p:sldId id="383" r:id="rId29"/>
    <p:sldId id="384" r:id="rId30"/>
    <p:sldId id="385" r:id="rId31"/>
    <p:sldId id="387" r:id="rId32"/>
    <p:sldId id="388" r:id="rId33"/>
    <p:sldId id="393" r:id="rId34"/>
    <p:sldId id="394" r:id="rId35"/>
    <p:sldId id="395" r:id="rId36"/>
    <p:sldId id="389" r:id="rId37"/>
    <p:sldId id="390" r:id="rId38"/>
    <p:sldId id="391" r:id="rId39"/>
    <p:sldId id="392" r:id="rId40"/>
    <p:sldId id="396" r:id="rId41"/>
    <p:sldId id="397" r:id="rId42"/>
    <p:sldId id="398" r:id="rId43"/>
    <p:sldId id="352" r:id="rId44"/>
    <p:sldId id="353" r:id="rId45"/>
    <p:sldId id="354" r:id="rId46"/>
    <p:sldId id="355" r:id="rId47"/>
    <p:sldId id="356" r:id="rId48"/>
    <p:sldId id="357" r:id="rId49"/>
    <p:sldId id="359" r:id="rId50"/>
    <p:sldId id="360" r:id="rId51"/>
    <p:sldId id="362" r:id="rId52"/>
    <p:sldId id="361" r:id="rId53"/>
    <p:sldId id="269" r:id="rId5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 estefanny gonzalez verjel" initials="megv"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4" d="100"/>
          <a:sy n="74" d="100"/>
        </p:scale>
        <p:origin x="-12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eg"/></Relationships>
</file>

<file path=ppt/diagrams/_rels/data9.xml.rels><?xml version="1.0" encoding="UTF-8" standalone="yes"?>
<Relationships xmlns="http://schemas.openxmlformats.org/package/2006/relationships"><Relationship Id="rId1" Type="http://schemas.openxmlformats.org/officeDocument/2006/relationships/image" Target="../media/image9.jpg"/></Relationships>
</file>

<file path=ppt/diagrams/_rels/drawing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08335-1617-494B-83E0-587C514FF702}" type="doc">
      <dgm:prSet loTypeId="urn:microsoft.com/office/officeart/2005/8/layout/process1" loCatId="process" qsTypeId="urn:microsoft.com/office/officeart/2005/8/quickstyle/simple1" qsCatId="simple" csTypeId="urn:microsoft.com/office/officeart/2005/8/colors/accent1_2" csCatId="accent1" phldr="1"/>
      <dgm:spPr/>
    </dgm:pt>
    <dgm:pt modelId="{01D66D3B-A9D9-48F7-832F-F39BAB6AA40F}">
      <dgm:prSet phldrT="[Texto]"/>
      <dgm:spPr/>
      <dgm:t>
        <a:bodyPr/>
        <a:lstStyle/>
        <a:p>
          <a:r>
            <a:rPr lang="es-CO" dirty="0"/>
            <a:t>P1 :01 de Septiembre</a:t>
          </a:r>
        </a:p>
      </dgm:t>
    </dgm:pt>
    <dgm:pt modelId="{3D0A8B7A-5D96-4746-97BF-F9F98E01720D}" type="parTrans" cxnId="{317D9F9C-F105-4976-8A12-11ED8D37D88E}">
      <dgm:prSet/>
      <dgm:spPr/>
      <dgm:t>
        <a:bodyPr/>
        <a:lstStyle/>
        <a:p>
          <a:endParaRPr lang="es-CO"/>
        </a:p>
      </dgm:t>
    </dgm:pt>
    <dgm:pt modelId="{DB35300F-F361-4927-BCEB-96BE7F8D3814}" type="sibTrans" cxnId="{317D9F9C-F105-4976-8A12-11ED8D37D88E}">
      <dgm:prSet/>
      <dgm:spPr/>
      <dgm:t>
        <a:bodyPr/>
        <a:lstStyle/>
        <a:p>
          <a:endParaRPr lang="es-CO"/>
        </a:p>
      </dgm:t>
    </dgm:pt>
    <dgm:pt modelId="{3AFEC89C-9D29-4785-97E3-8B87AB6B12CB}">
      <dgm:prSet phldrT="[Texto]"/>
      <dgm:spPr/>
      <dgm:t>
        <a:bodyPr/>
        <a:lstStyle/>
        <a:p>
          <a:r>
            <a:rPr lang="es-CO" dirty="0"/>
            <a:t>P2: 06 de Octubre</a:t>
          </a:r>
        </a:p>
      </dgm:t>
    </dgm:pt>
    <dgm:pt modelId="{00ADA2E5-9DF2-4BF0-A3B8-D2325009E4A7}" type="parTrans" cxnId="{20E56F87-BC7C-4C43-B8A3-00837A897055}">
      <dgm:prSet/>
      <dgm:spPr/>
      <dgm:t>
        <a:bodyPr/>
        <a:lstStyle/>
        <a:p>
          <a:endParaRPr lang="es-CO"/>
        </a:p>
      </dgm:t>
    </dgm:pt>
    <dgm:pt modelId="{9BAFA04C-8076-4CAC-9F76-AD11C9EC4CB5}" type="sibTrans" cxnId="{20E56F87-BC7C-4C43-B8A3-00837A897055}">
      <dgm:prSet/>
      <dgm:spPr/>
      <dgm:t>
        <a:bodyPr/>
        <a:lstStyle/>
        <a:p>
          <a:endParaRPr lang="es-CO"/>
        </a:p>
      </dgm:t>
    </dgm:pt>
    <dgm:pt modelId="{0F40EEC9-F5F0-495E-BE2B-CBB0AB2E3C82}">
      <dgm:prSet phldrT="[Texto]"/>
      <dgm:spPr/>
      <dgm:t>
        <a:bodyPr/>
        <a:lstStyle/>
        <a:p>
          <a:r>
            <a:rPr lang="es-CO" dirty="0"/>
            <a:t>P3: 18 de Noviembre Anteproyecto radicado y aprobado por el Comité Trabajo de Grado.</a:t>
          </a:r>
        </a:p>
      </dgm:t>
    </dgm:pt>
    <dgm:pt modelId="{A0C04883-288E-46E9-94C9-4D8AED3F3983}" type="parTrans" cxnId="{4B297A41-2581-4F5A-B30E-8F58A181BEB9}">
      <dgm:prSet/>
      <dgm:spPr/>
      <dgm:t>
        <a:bodyPr/>
        <a:lstStyle/>
        <a:p>
          <a:endParaRPr lang="es-CO"/>
        </a:p>
      </dgm:t>
    </dgm:pt>
    <dgm:pt modelId="{39A9C7ED-C72F-443A-87E1-A627CBB2B459}" type="sibTrans" cxnId="{4B297A41-2581-4F5A-B30E-8F58A181BEB9}">
      <dgm:prSet/>
      <dgm:spPr/>
      <dgm:t>
        <a:bodyPr/>
        <a:lstStyle/>
        <a:p>
          <a:endParaRPr lang="es-CO"/>
        </a:p>
      </dgm:t>
    </dgm:pt>
    <dgm:pt modelId="{E1C67204-8809-48F9-9860-25C6B3FA9C59}" type="pres">
      <dgm:prSet presAssocID="{50708335-1617-494B-83E0-587C514FF702}" presName="Name0" presStyleCnt="0">
        <dgm:presLayoutVars>
          <dgm:dir/>
          <dgm:resizeHandles val="exact"/>
        </dgm:presLayoutVars>
      </dgm:prSet>
      <dgm:spPr/>
    </dgm:pt>
    <dgm:pt modelId="{73CFFB5D-08F5-4E17-9E94-993C561E7133}" type="pres">
      <dgm:prSet presAssocID="{01D66D3B-A9D9-48F7-832F-F39BAB6AA40F}" presName="node" presStyleLbl="node1" presStyleIdx="0" presStyleCnt="3">
        <dgm:presLayoutVars>
          <dgm:bulletEnabled val="1"/>
        </dgm:presLayoutVars>
      </dgm:prSet>
      <dgm:spPr/>
      <dgm:t>
        <a:bodyPr/>
        <a:lstStyle/>
        <a:p>
          <a:endParaRPr lang="es-CO"/>
        </a:p>
      </dgm:t>
    </dgm:pt>
    <dgm:pt modelId="{BBD22F44-FFEE-410E-ADB4-F18D10857FA4}" type="pres">
      <dgm:prSet presAssocID="{DB35300F-F361-4927-BCEB-96BE7F8D3814}" presName="sibTrans" presStyleLbl="sibTrans2D1" presStyleIdx="0" presStyleCnt="2"/>
      <dgm:spPr/>
      <dgm:t>
        <a:bodyPr/>
        <a:lstStyle/>
        <a:p>
          <a:endParaRPr lang="es-CO"/>
        </a:p>
      </dgm:t>
    </dgm:pt>
    <dgm:pt modelId="{FB2E6A91-70AF-4589-A72B-FC558B38CB51}" type="pres">
      <dgm:prSet presAssocID="{DB35300F-F361-4927-BCEB-96BE7F8D3814}" presName="connectorText" presStyleLbl="sibTrans2D1" presStyleIdx="0" presStyleCnt="2"/>
      <dgm:spPr/>
      <dgm:t>
        <a:bodyPr/>
        <a:lstStyle/>
        <a:p>
          <a:endParaRPr lang="es-CO"/>
        </a:p>
      </dgm:t>
    </dgm:pt>
    <dgm:pt modelId="{ED4AE455-9794-458C-8406-ABD9A1EBD0ED}" type="pres">
      <dgm:prSet presAssocID="{3AFEC89C-9D29-4785-97E3-8B87AB6B12CB}" presName="node" presStyleLbl="node1" presStyleIdx="1" presStyleCnt="3">
        <dgm:presLayoutVars>
          <dgm:bulletEnabled val="1"/>
        </dgm:presLayoutVars>
      </dgm:prSet>
      <dgm:spPr/>
      <dgm:t>
        <a:bodyPr/>
        <a:lstStyle/>
        <a:p>
          <a:endParaRPr lang="es-CO"/>
        </a:p>
      </dgm:t>
    </dgm:pt>
    <dgm:pt modelId="{1EE2184D-A662-4751-BEBE-DB9B1EA9A9E0}" type="pres">
      <dgm:prSet presAssocID="{9BAFA04C-8076-4CAC-9F76-AD11C9EC4CB5}" presName="sibTrans" presStyleLbl="sibTrans2D1" presStyleIdx="1" presStyleCnt="2"/>
      <dgm:spPr/>
      <dgm:t>
        <a:bodyPr/>
        <a:lstStyle/>
        <a:p>
          <a:endParaRPr lang="es-CO"/>
        </a:p>
      </dgm:t>
    </dgm:pt>
    <dgm:pt modelId="{07BFD44D-94D8-4741-9CDD-29116201E378}" type="pres">
      <dgm:prSet presAssocID="{9BAFA04C-8076-4CAC-9F76-AD11C9EC4CB5}" presName="connectorText" presStyleLbl="sibTrans2D1" presStyleIdx="1" presStyleCnt="2"/>
      <dgm:spPr/>
      <dgm:t>
        <a:bodyPr/>
        <a:lstStyle/>
        <a:p>
          <a:endParaRPr lang="es-CO"/>
        </a:p>
      </dgm:t>
    </dgm:pt>
    <dgm:pt modelId="{55F58719-B3DA-40F4-ADA4-6F0762474B66}" type="pres">
      <dgm:prSet presAssocID="{0F40EEC9-F5F0-495E-BE2B-CBB0AB2E3C82}" presName="node" presStyleLbl="node1" presStyleIdx="2" presStyleCnt="3">
        <dgm:presLayoutVars>
          <dgm:bulletEnabled val="1"/>
        </dgm:presLayoutVars>
      </dgm:prSet>
      <dgm:spPr/>
      <dgm:t>
        <a:bodyPr/>
        <a:lstStyle/>
        <a:p>
          <a:endParaRPr lang="es-CO"/>
        </a:p>
      </dgm:t>
    </dgm:pt>
  </dgm:ptLst>
  <dgm:cxnLst>
    <dgm:cxn modelId="{20E56F87-BC7C-4C43-B8A3-00837A897055}" srcId="{50708335-1617-494B-83E0-587C514FF702}" destId="{3AFEC89C-9D29-4785-97E3-8B87AB6B12CB}" srcOrd="1" destOrd="0" parTransId="{00ADA2E5-9DF2-4BF0-A3B8-D2325009E4A7}" sibTransId="{9BAFA04C-8076-4CAC-9F76-AD11C9EC4CB5}"/>
    <dgm:cxn modelId="{B441753E-135C-461B-A5A9-6F2A20DB482A}" type="presOf" srcId="{9BAFA04C-8076-4CAC-9F76-AD11C9EC4CB5}" destId="{1EE2184D-A662-4751-BEBE-DB9B1EA9A9E0}" srcOrd="0" destOrd="0" presId="urn:microsoft.com/office/officeart/2005/8/layout/process1"/>
    <dgm:cxn modelId="{D1AB083C-3FC5-40FA-BE4E-03CBF4416F5F}" type="presOf" srcId="{0F40EEC9-F5F0-495E-BE2B-CBB0AB2E3C82}" destId="{55F58719-B3DA-40F4-ADA4-6F0762474B66}" srcOrd="0" destOrd="0" presId="urn:microsoft.com/office/officeart/2005/8/layout/process1"/>
    <dgm:cxn modelId="{4B297A41-2581-4F5A-B30E-8F58A181BEB9}" srcId="{50708335-1617-494B-83E0-587C514FF702}" destId="{0F40EEC9-F5F0-495E-BE2B-CBB0AB2E3C82}" srcOrd="2" destOrd="0" parTransId="{A0C04883-288E-46E9-94C9-4D8AED3F3983}" sibTransId="{39A9C7ED-C72F-443A-87E1-A627CBB2B459}"/>
    <dgm:cxn modelId="{8B004405-942D-4742-BF35-A7722F3911F6}" type="presOf" srcId="{9BAFA04C-8076-4CAC-9F76-AD11C9EC4CB5}" destId="{07BFD44D-94D8-4741-9CDD-29116201E378}" srcOrd="1" destOrd="0" presId="urn:microsoft.com/office/officeart/2005/8/layout/process1"/>
    <dgm:cxn modelId="{5B7104AA-D363-4BC9-8BE2-CB2683C51D5E}" type="presOf" srcId="{3AFEC89C-9D29-4785-97E3-8B87AB6B12CB}" destId="{ED4AE455-9794-458C-8406-ABD9A1EBD0ED}" srcOrd="0" destOrd="0" presId="urn:microsoft.com/office/officeart/2005/8/layout/process1"/>
    <dgm:cxn modelId="{317D9F9C-F105-4976-8A12-11ED8D37D88E}" srcId="{50708335-1617-494B-83E0-587C514FF702}" destId="{01D66D3B-A9D9-48F7-832F-F39BAB6AA40F}" srcOrd="0" destOrd="0" parTransId="{3D0A8B7A-5D96-4746-97BF-F9F98E01720D}" sibTransId="{DB35300F-F361-4927-BCEB-96BE7F8D3814}"/>
    <dgm:cxn modelId="{50F9622F-2E0C-4ABF-AF7D-10A96DB6351C}" type="presOf" srcId="{DB35300F-F361-4927-BCEB-96BE7F8D3814}" destId="{BBD22F44-FFEE-410E-ADB4-F18D10857FA4}" srcOrd="0" destOrd="0" presId="urn:microsoft.com/office/officeart/2005/8/layout/process1"/>
    <dgm:cxn modelId="{DB26E080-82C5-43BE-A883-3CCCF40DC788}" type="presOf" srcId="{01D66D3B-A9D9-48F7-832F-F39BAB6AA40F}" destId="{73CFFB5D-08F5-4E17-9E94-993C561E7133}" srcOrd="0" destOrd="0" presId="urn:microsoft.com/office/officeart/2005/8/layout/process1"/>
    <dgm:cxn modelId="{8A84D37A-6D70-4B38-9D52-C13ECB57BFB5}" type="presOf" srcId="{50708335-1617-494B-83E0-587C514FF702}" destId="{E1C67204-8809-48F9-9860-25C6B3FA9C59}" srcOrd="0" destOrd="0" presId="urn:microsoft.com/office/officeart/2005/8/layout/process1"/>
    <dgm:cxn modelId="{B1FFA2E8-876B-42DD-BBAA-6100EFA885A0}" type="presOf" srcId="{DB35300F-F361-4927-BCEB-96BE7F8D3814}" destId="{FB2E6A91-70AF-4589-A72B-FC558B38CB51}" srcOrd="1" destOrd="0" presId="urn:microsoft.com/office/officeart/2005/8/layout/process1"/>
    <dgm:cxn modelId="{53C39956-904B-46E0-BFF5-230835B5BDA6}" type="presParOf" srcId="{E1C67204-8809-48F9-9860-25C6B3FA9C59}" destId="{73CFFB5D-08F5-4E17-9E94-993C561E7133}" srcOrd="0" destOrd="0" presId="urn:microsoft.com/office/officeart/2005/8/layout/process1"/>
    <dgm:cxn modelId="{CD7F4A62-C74F-4E67-A3F1-AC7410079A93}" type="presParOf" srcId="{E1C67204-8809-48F9-9860-25C6B3FA9C59}" destId="{BBD22F44-FFEE-410E-ADB4-F18D10857FA4}" srcOrd="1" destOrd="0" presId="urn:microsoft.com/office/officeart/2005/8/layout/process1"/>
    <dgm:cxn modelId="{164BCE0B-5789-4436-A357-60123C13CF0D}" type="presParOf" srcId="{BBD22F44-FFEE-410E-ADB4-F18D10857FA4}" destId="{FB2E6A91-70AF-4589-A72B-FC558B38CB51}" srcOrd="0" destOrd="0" presId="urn:microsoft.com/office/officeart/2005/8/layout/process1"/>
    <dgm:cxn modelId="{F427051C-D78E-4811-BF98-14D4CA4891CD}" type="presParOf" srcId="{E1C67204-8809-48F9-9860-25C6B3FA9C59}" destId="{ED4AE455-9794-458C-8406-ABD9A1EBD0ED}" srcOrd="2" destOrd="0" presId="urn:microsoft.com/office/officeart/2005/8/layout/process1"/>
    <dgm:cxn modelId="{F25F1BC4-2B5D-42FD-A22C-5A820C38725E}" type="presParOf" srcId="{E1C67204-8809-48F9-9860-25C6B3FA9C59}" destId="{1EE2184D-A662-4751-BEBE-DB9B1EA9A9E0}" srcOrd="3" destOrd="0" presId="urn:microsoft.com/office/officeart/2005/8/layout/process1"/>
    <dgm:cxn modelId="{343DF1E2-7424-4816-929B-BA0247AB38BA}" type="presParOf" srcId="{1EE2184D-A662-4751-BEBE-DB9B1EA9A9E0}" destId="{07BFD44D-94D8-4741-9CDD-29116201E378}" srcOrd="0" destOrd="0" presId="urn:microsoft.com/office/officeart/2005/8/layout/process1"/>
    <dgm:cxn modelId="{B74EC3C3-60F7-4D21-A626-FD7B3905776D}" type="presParOf" srcId="{E1C67204-8809-48F9-9860-25C6B3FA9C59}" destId="{55F58719-B3DA-40F4-ADA4-6F0762474B6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1AF2F6-0A5C-4093-AF5B-64412426869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2F4B9159-11CF-4698-8A6E-3FA5B8630380}">
      <dgm:prSet phldrT="[Texto]" custT="1"/>
      <dgm:spPr/>
      <dgm:t>
        <a:bodyPr/>
        <a:lstStyle/>
        <a:p>
          <a:r>
            <a:rPr lang="es-CO" sz="1600" dirty="0"/>
            <a:t>Diseño documental</a:t>
          </a:r>
        </a:p>
      </dgm:t>
    </dgm:pt>
    <dgm:pt modelId="{FDB1E3F4-FA4F-40ED-975B-DD38CF5184C8}" type="parTrans" cxnId="{7986B5DE-8A79-4E87-AB0E-F83770980939}">
      <dgm:prSet/>
      <dgm:spPr/>
      <dgm:t>
        <a:bodyPr/>
        <a:lstStyle/>
        <a:p>
          <a:endParaRPr lang="es-CO"/>
        </a:p>
      </dgm:t>
    </dgm:pt>
    <dgm:pt modelId="{DD22F060-C925-48F3-A846-5DD156309396}" type="sibTrans" cxnId="{7986B5DE-8A79-4E87-AB0E-F83770980939}">
      <dgm:prSet/>
      <dgm:spPr/>
      <dgm:t>
        <a:bodyPr/>
        <a:lstStyle/>
        <a:p>
          <a:endParaRPr lang="es-CO"/>
        </a:p>
      </dgm:t>
    </dgm:pt>
    <dgm:pt modelId="{2A8A8B36-E9C7-4C47-8EDB-9B343F990DF5}">
      <dgm:prSet phldrT="[Texto]" custT="1"/>
      <dgm:spPr/>
      <dgm:t>
        <a:bodyPr/>
        <a:lstStyle/>
        <a:p>
          <a:pPr algn="just"/>
          <a:r>
            <a:rPr lang="es-CO" sz="1400" dirty="0"/>
            <a:t>Se basa en la búsqueda, localización, registro, recuperación, análisis e interpretación de fuentes bibliográficas de diversa índole, con el fin de dar respuesta a un problema planteado,</a:t>
          </a:r>
        </a:p>
      </dgm:t>
    </dgm:pt>
    <dgm:pt modelId="{912B69FC-4885-4ADD-9152-6BA7658126BF}" type="parTrans" cxnId="{0C067546-9BBC-47F8-B569-C32037401537}">
      <dgm:prSet/>
      <dgm:spPr/>
      <dgm:t>
        <a:bodyPr/>
        <a:lstStyle/>
        <a:p>
          <a:endParaRPr lang="es-CO"/>
        </a:p>
      </dgm:t>
    </dgm:pt>
    <dgm:pt modelId="{F7570D74-664D-4AB3-93C8-8EE3EFA9B6D7}" type="sibTrans" cxnId="{0C067546-9BBC-47F8-B569-C32037401537}">
      <dgm:prSet/>
      <dgm:spPr/>
      <dgm:t>
        <a:bodyPr/>
        <a:lstStyle/>
        <a:p>
          <a:endParaRPr lang="es-CO"/>
        </a:p>
      </dgm:t>
    </dgm:pt>
    <dgm:pt modelId="{4D95D900-F638-40D0-9364-D1B562E7BD28}">
      <dgm:prSet phldrT="[Texto]" custT="1"/>
      <dgm:spPr/>
      <dgm:t>
        <a:bodyPr/>
        <a:lstStyle/>
        <a:p>
          <a:r>
            <a:rPr lang="es-CO" sz="1600" dirty="0"/>
            <a:t>Diseños mixtos</a:t>
          </a:r>
        </a:p>
      </dgm:t>
    </dgm:pt>
    <dgm:pt modelId="{2C1E1578-6FB2-4C34-968D-0645FAAFB22C}" type="parTrans" cxnId="{AF0F8CF9-2D51-4083-BE42-45C5FCDE397D}">
      <dgm:prSet/>
      <dgm:spPr/>
      <dgm:t>
        <a:bodyPr/>
        <a:lstStyle/>
        <a:p>
          <a:endParaRPr lang="es-CO"/>
        </a:p>
      </dgm:t>
    </dgm:pt>
    <dgm:pt modelId="{AE7ADFA5-11CC-43EB-8BF1-2AF5747A9AC5}" type="sibTrans" cxnId="{AF0F8CF9-2D51-4083-BE42-45C5FCDE397D}">
      <dgm:prSet/>
      <dgm:spPr/>
      <dgm:t>
        <a:bodyPr/>
        <a:lstStyle/>
        <a:p>
          <a:endParaRPr lang="es-CO"/>
        </a:p>
      </dgm:t>
    </dgm:pt>
    <dgm:pt modelId="{FE2C6A32-1D17-451F-8EE3-EDC7847354D3}">
      <dgm:prSet phldrT="[Texto]" custT="1"/>
      <dgm:spPr/>
      <dgm:t>
        <a:bodyPr/>
        <a:lstStyle/>
        <a:p>
          <a:pPr algn="just"/>
          <a:r>
            <a:rPr lang="es-CO" sz="1400" dirty="0"/>
            <a:t>Son aquellos estudios que debido a la complejidad se requieren de dos o más diseños para abordar un estudio de investigación. Generalmente los diseños mixtos presentan varias fases.</a:t>
          </a:r>
        </a:p>
      </dgm:t>
    </dgm:pt>
    <dgm:pt modelId="{69FB9BEC-F346-4390-A177-B5A7E6065439}" type="parTrans" cxnId="{9CB1465A-FC35-422D-9709-527DCBD585E8}">
      <dgm:prSet/>
      <dgm:spPr/>
      <dgm:t>
        <a:bodyPr/>
        <a:lstStyle/>
        <a:p>
          <a:endParaRPr lang="es-CO"/>
        </a:p>
      </dgm:t>
    </dgm:pt>
    <dgm:pt modelId="{05908D31-C4BD-4AF3-B037-AF85AAA2A056}" type="sibTrans" cxnId="{9CB1465A-FC35-422D-9709-527DCBD585E8}">
      <dgm:prSet/>
      <dgm:spPr/>
      <dgm:t>
        <a:bodyPr/>
        <a:lstStyle/>
        <a:p>
          <a:endParaRPr lang="es-CO"/>
        </a:p>
      </dgm:t>
    </dgm:pt>
    <dgm:pt modelId="{4A6A1034-C85B-4177-AE7F-C8F06FC31170}">
      <dgm:prSet phldrT="[Texto]" custT="1"/>
      <dgm:spPr/>
      <dgm:t>
        <a:bodyPr/>
        <a:lstStyle/>
        <a:p>
          <a:pPr algn="just"/>
          <a:r>
            <a:rPr lang="es-CO" sz="1400" b="1" dirty="0"/>
            <a:t>EJEMPLO: </a:t>
          </a:r>
          <a:r>
            <a:rPr lang="es-CO" sz="1400" b="0" dirty="0"/>
            <a:t>“Un investigador que requiere conocer las políticas agroalimentarias en distintos períodos gubernamentales. Para llevar a cabo este estudio se debe indagar a profundidad en diversos documentos oficiales con el fin de poder identificar el evento en cuestión”. </a:t>
          </a:r>
          <a:endParaRPr lang="es-CO" sz="1400" b="1" dirty="0"/>
        </a:p>
      </dgm:t>
    </dgm:pt>
    <dgm:pt modelId="{9861B25C-7754-4FDE-BF63-7135A9D0B307}" type="parTrans" cxnId="{5B2DD78C-5680-4C18-B8E3-7F9F2FC44F64}">
      <dgm:prSet/>
      <dgm:spPr/>
      <dgm:t>
        <a:bodyPr/>
        <a:lstStyle/>
        <a:p>
          <a:endParaRPr lang="es-CO"/>
        </a:p>
      </dgm:t>
    </dgm:pt>
    <dgm:pt modelId="{2E4FD00B-AC68-4C71-87ED-0E4AF76ED9A7}" type="sibTrans" cxnId="{5B2DD78C-5680-4C18-B8E3-7F9F2FC44F64}">
      <dgm:prSet/>
      <dgm:spPr/>
      <dgm:t>
        <a:bodyPr/>
        <a:lstStyle/>
        <a:p>
          <a:endParaRPr lang="es-CO"/>
        </a:p>
      </dgm:t>
    </dgm:pt>
    <dgm:pt modelId="{7F621449-384D-4908-96DE-169558A8BE4B}">
      <dgm:prSet phldrT="[Texto]" custT="1"/>
      <dgm:spPr/>
      <dgm:t>
        <a:bodyPr/>
        <a:lstStyle/>
        <a:p>
          <a:pPr algn="just"/>
          <a:r>
            <a:rPr lang="es-CO" sz="1400" b="1" dirty="0"/>
            <a:t>EJEMPLO: </a:t>
          </a:r>
          <a:r>
            <a:rPr lang="es-CO" sz="1400" b="0" dirty="0"/>
            <a:t>“Las empresas que fabrican productos de consumo, ya que desde que elaboran el producto hasta que llega al mercado, incluyen experimentos, encuestas, revisión documental, etc.</a:t>
          </a:r>
          <a:endParaRPr lang="es-CO" sz="1400" b="1" dirty="0"/>
        </a:p>
      </dgm:t>
    </dgm:pt>
    <dgm:pt modelId="{683882B3-E7F7-4710-B1E0-482EC3332656}" type="parTrans" cxnId="{56308A0B-9165-4F7C-AD44-0B99AEF087D9}">
      <dgm:prSet/>
      <dgm:spPr/>
      <dgm:t>
        <a:bodyPr/>
        <a:lstStyle/>
        <a:p>
          <a:endParaRPr lang="es-CO"/>
        </a:p>
      </dgm:t>
    </dgm:pt>
    <dgm:pt modelId="{F08FACAE-D39E-45C5-A11D-083B9BF7B281}" type="sibTrans" cxnId="{56308A0B-9165-4F7C-AD44-0B99AEF087D9}">
      <dgm:prSet/>
      <dgm:spPr/>
      <dgm:t>
        <a:bodyPr/>
        <a:lstStyle/>
        <a:p>
          <a:endParaRPr lang="es-CO"/>
        </a:p>
      </dgm:t>
    </dgm:pt>
    <dgm:pt modelId="{C658EA95-EE0C-40A9-AB14-EB8FBAEB4C93}" type="pres">
      <dgm:prSet presAssocID="{F41AF2F6-0A5C-4093-AF5B-644124268692}" presName="rootnode" presStyleCnt="0">
        <dgm:presLayoutVars>
          <dgm:chMax/>
          <dgm:chPref/>
          <dgm:dir/>
          <dgm:animLvl val="lvl"/>
        </dgm:presLayoutVars>
      </dgm:prSet>
      <dgm:spPr/>
      <dgm:t>
        <a:bodyPr/>
        <a:lstStyle/>
        <a:p>
          <a:endParaRPr lang="es-CO"/>
        </a:p>
      </dgm:t>
    </dgm:pt>
    <dgm:pt modelId="{8F15EB5C-0608-4328-8BB4-BB08892D77BC}" type="pres">
      <dgm:prSet presAssocID="{2F4B9159-11CF-4698-8A6E-3FA5B8630380}" presName="composite" presStyleCnt="0"/>
      <dgm:spPr/>
    </dgm:pt>
    <dgm:pt modelId="{39677F94-526C-416D-B56C-4FAD0132D1EE}" type="pres">
      <dgm:prSet presAssocID="{2F4B9159-11CF-4698-8A6E-3FA5B8630380}" presName="bentUpArrow1" presStyleLbl="alignImgPlace1" presStyleIdx="0" presStyleCnt="1" custScaleX="80183" custLinFactNeighborX="-1277" custLinFactNeighborY="-15267"/>
      <dgm:spPr/>
    </dgm:pt>
    <dgm:pt modelId="{C517E91D-21CD-42E9-B105-D794DEA1AAA6}" type="pres">
      <dgm:prSet presAssocID="{2F4B9159-11CF-4698-8A6E-3FA5B8630380}" presName="ParentText" presStyleLbl="node1" presStyleIdx="0" presStyleCnt="2" custScaleX="79798" custScaleY="71423">
        <dgm:presLayoutVars>
          <dgm:chMax val="1"/>
          <dgm:chPref val="1"/>
          <dgm:bulletEnabled val="1"/>
        </dgm:presLayoutVars>
      </dgm:prSet>
      <dgm:spPr/>
      <dgm:t>
        <a:bodyPr/>
        <a:lstStyle/>
        <a:p>
          <a:endParaRPr lang="es-CO"/>
        </a:p>
      </dgm:t>
    </dgm:pt>
    <dgm:pt modelId="{4270AD24-D0FD-41E9-9E69-993658D0717D}" type="pres">
      <dgm:prSet presAssocID="{2F4B9159-11CF-4698-8A6E-3FA5B8630380}" presName="ChildText" presStyleLbl="revTx" presStyleIdx="0" presStyleCnt="2" custScaleX="231701" custLinFactNeighborX="73910" custLinFactNeighborY="-5378">
        <dgm:presLayoutVars>
          <dgm:chMax val="0"/>
          <dgm:chPref val="0"/>
          <dgm:bulletEnabled val="1"/>
        </dgm:presLayoutVars>
      </dgm:prSet>
      <dgm:spPr/>
      <dgm:t>
        <a:bodyPr/>
        <a:lstStyle/>
        <a:p>
          <a:endParaRPr lang="es-CO"/>
        </a:p>
      </dgm:t>
    </dgm:pt>
    <dgm:pt modelId="{3D831719-73CD-4F4B-A843-0B1106530BDD}" type="pres">
      <dgm:prSet presAssocID="{DD22F060-C925-48F3-A846-5DD156309396}" presName="sibTrans" presStyleCnt="0"/>
      <dgm:spPr/>
    </dgm:pt>
    <dgm:pt modelId="{FA80BEB6-CF57-4CE7-8FAD-2C6BB1B694FC}" type="pres">
      <dgm:prSet presAssocID="{4D95D900-F638-40D0-9364-D1B562E7BD28}" presName="composite" presStyleCnt="0"/>
      <dgm:spPr/>
    </dgm:pt>
    <dgm:pt modelId="{BFC50F83-234A-4071-BDCE-B6BDA4378963}" type="pres">
      <dgm:prSet presAssocID="{4D95D900-F638-40D0-9364-D1B562E7BD28}" presName="ParentText" presStyleLbl="node1" presStyleIdx="1" presStyleCnt="2" custScaleX="73429" custScaleY="81731" custLinFactNeighborX="-40809" custLinFactNeighborY="763">
        <dgm:presLayoutVars>
          <dgm:chMax val="1"/>
          <dgm:chPref val="1"/>
          <dgm:bulletEnabled val="1"/>
        </dgm:presLayoutVars>
      </dgm:prSet>
      <dgm:spPr/>
      <dgm:t>
        <a:bodyPr/>
        <a:lstStyle/>
        <a:p>
          <a:endParaRPr lang="es-CO"/>
        </a:p>
      </dgm:t>
    </dgm:pt>
    <dgm:pt modelId="{90F4EC47-25C3-480F-894E-14ADF50A22E3}" type="pres">
      <dgm:prSet presAssocID="{4D95D900-F638-40D0-9364-D1B562E7BD28}" presName="FinalChildText" presStyleLbl="revTx" presStyleIdx="1" presStyleCnt="2" custScaleX="212860" custLinFactNeighborX="-14545" custLinFactNeighborY="2439">
        <dgm:presLayoutVars>
          <dgm:chMax val="0"/>
          <dgm:chPref val="0"/>
          <dgm:bulletEnabled val="1"/>
        </dgm:presLayoutVars>
      </dgm:prSet>
      <dgm:spPr/>
      <dgm:t>
        <a:bodyPr/>
        <a:lstStyle/>
        <a:p>
          <a:endParaRPr lang="es-CO"/>
        </a:p>
      </dgm:t>
    </dgm:pt>
  </dgm:ptLst>
  <dgm:cxnLst>
    <dgm:cxn modelId="{AF0F8CF9-2D51-4083-BE42-45C5FCDE397D}" srcId="{F41AF2F6-0A5C-4093-AF5B-644124268692}" destId="{4D95D900-F638-40D0-9364-D1B562E7BD28}" srcOrd="1" destOrd="0" parTransId="{2C1E1578-6FB2-4C34-968D-0645FAAFB22C}" sibTransId="{AE7ADFA5-11CC-43EB-8BF1-2AF5747A9AC5}"/>
    <dgm:cxn modelId="{55A6A992-0B22-4A0E-B157-226C3E4F24F9}" type="presOf" srcId="{2F4B9159-11CF-4698-8A6E-3FA5B8630380}" destId="{C517E91D-21CD-42E9-B105-D794DEA1AAA6}" srcOrd="0" destOrd="0" presId="urn:microsoft.com/office/officeart/2005/8/layout/StepDownProcess"/>
    <dgm:cxn modelId="{ACB553E0-CA9F-4FBD-87D2-838ABAE43CB6}" type="presOf" srcId="{F41AF2F6-0A5C-4093-AF5B-644124268692}" destId="{C658EA95-EE0C-40A9-AB14-EB8FBAEB4C93}" srcOrd="0" destOrd="0" presId="urn:microsoft.com/office/officeart/2005/8/layout/StepDownProcess"/>
    <dgm:cxn modelId="{9CB1465A-FC35-422D-9709-527DCBD585E8}" srcId="{4D95D900-F638-40D0-9364-D1B562E7BD28}" destId="{FE2C6A32-1D17-451F-8EE3-EDC7847354D3}" srcOrd="0" destOrd="0" parTransId="{69FB9BEC-F346-4390-A177-B5A7E6065439}" sibTransId="{05908D31-C4BD-4AF3-B037-AF85AAA2A056}"/>
    <dgm:cxn modelId="{56308A0B-9165-4F7C-AD44-0B99AEF087D9}" srcId="{4D95D900-F638-40D0-9364-D1B562E7BD28}" destId="{7F621449-384D-4908-96DE-169558A8BE4B}" srcOrd="1" destOrd="0" parTransId="{683882B3-E7F7-4710-B1E0-482EC3332656}" sibTransId="{F08FACAE-D39E-45C5-A11D-083B9BF7B281}"/>
    <dgm:cxn modelId="{BB8A4FB0-899F-4BE0-A050-217EAE754B1C}" type="presOf" srcId="{7F621449-384D-4908-96DE-169558A8BE4B}" destId="{90F4EC47-25C3-480F-894E-14ADF50A22E3}" srcOrd="0" destOrd="1" presId="urn:microsoft.com/office/officeart/2005/8/layout/StepDownProcess"/>
    <dgm:cxn modelId="{5B2DD78C-5680-4C18-B8E3-7F9F2FC44F64}" srcId="{2F4B9159-11CF-4698-8A6E-3FA5B8630380}" destId="{4A6A1034-C85B-4177-AE7F-C8F06FC31170}" srcOrd="1" destOrd="0" parTransId="{9861B25C-7754-4FDE-BF63-7135A9D0B307}" sibTransId="{2E4FD00B-AC68-4C71-87ED-0E4AF76ED9A7}"/>
    <dgm:cxn modelId="{0C067546-9BBC-47F8-B569-C32037401537}" srcId="{2F4B9159-11CF-4698-8A6E-3FA5B8630380}" destId="{2A8A8B36-E9C7-4C47-8EDB-9B343F990DF5}" srcOrd="0" destOrd="0" parTransId="{912B69FC-4885-4ADD-9152-6BA7658126BF}" sibTransId="{F7570D74-664D-4AB3-93C8-8EE3EFA9B6D7}"/>
    <dgm:cxn modelId="{8529C010-25C4-4E76-839E-DEB89E618AAB}" type="presOf" srcId="{2A8A8B36-E9C7-4C47-8EDB-9B343F990DF5}" destId="{4270AD24-D0FD-41E9-9E69-993658D0717D}" srcOrd="0" destOrd="0" presId="urn:microsoft.com/office/officeart/2005/8/layout/StepDownProcess"/>
    <dgm:cxn modelId="{1C46D98F-8EAC-4D12-BB37-BF69B22BE603}" type="presOf" srcId="{FE2C6A32-1D17-451F-8EE3-EDC7847354D3}" destId="{90F4EC47-25C3-480F-894E-14ADF50A22E3}" srcOrd="0" destOrd="0" presId="urn:microsoft.com/office/officeart/2005/8/layout/StepDownProcess"/>
    <dgm:cxn modelId="{79539187-B760-4BAD-A627-5A34791A69CC}" type="presOf" srcId="{4A6A1034-C85B-4177-AE7F-C8F06FC31170}" destId="{4270AD24-D0FD-41E9-9E69-993658D0717D}" srcOrd="0" destOrd="1" presId="urn:microsoft.com/office/officeart/2005/8/layout/StepDownProcess"/>
    <dgm:cxn modelId="{7986B5DE-8A79-4E87-AB0E-F83770980939}" srcId="{F41AF2F6-0A5C-4093-AF5B-644124268692}" destId="{2F4B9159-11CF-4698-8A6E-3FA5B8630380}" srcOrd="0" destOrd="0" parTransId="{FDB1E3F4-FA4F-40ED-975B-DD38CF5184C8}" sibTransId="{DD22F060-C925-48F3-A846-5DD156309396}"/>
    <dgm:cxn modelId="{D446EFD7-B216-40E6-BC93-016C4717D62F}" type="presOf" srcId="{4D95D900-F638-40D0-9364-D1B562E7BD28}" destId="{BFC50F83-234A-4071-BDCE-B6BDA4378963}" srcOrd="0" destOrd="0" presId="urn:microsoft.com/office/officeart/2005/8/layout/StepDownProcess"/>
    <dgm:cxn modelId="{1387662A-0482-45E5-B918-FB16EE24ABF1}" type="presParOf" srcId="{C658EA95-EE0C-40A9-AB14-EB8FBAEB4C93}" destId="{8F15EB5C-0608-4328-8BB4-BB08892D77BC}" srcOrd="0" destOrd="0" presId="urn:microsoft.com/office/officeart/2005/8/layout/StepDownProcess"/>
    <dgm:cxn modelId="{CAD280BB-28C3-4B70-B575-6D08C1EF2B78}" type="presParOf" srcId="{8F15EB5C-0608-4328-8BB4-BB08892D77BC}" destId="{39677F94-526C-416D-B56C-4FAD0132D1EE}" srcOrd="0" destOrd="0" presId="urn:microsoft.com/office/officeart/2005/8/layout/StepDownProcess"/>
    <dgm:cxn modelId="{A1399D96-2D30-42AC-8631-FAC7BC189A82}" type="presParOf" srcId="{8F15EB5C-0608-4328-8BB4-BB08892D77BC}" destId="{C517E91D-21CD-42E9-B105-D794DEA1AAA6}" srcOrd="1" destOrd="0" presId="urn:microsoft.com/office/officeart/2005/8/layout/StepDownProcess"/>
    <dgm:cxn modelId="{572DCA7E-F5D9-4780-81F0-984D0D91D304}" type="presParOf" srcId="{8F15EB5C-0608-4328-8BB4-BB08892D77BC}" destId="{4270AD24-D0FD-41E9-9E69-993658D0717D}" srcOrd="2" destOrd="0" presId="urn:microsoft.com/office/officeart/2005/8/layout/StepDownProcess"/>
    <dgm:cxn modelId="{81AEE75D-9548-4564-A068-D01292D658E0}" type="presParOf" srcId="{C658EA95-EE0C-40A9-AB14-EB8FBAEB4C93}" destId="{3D831719-73CD-4F4B-A843-0B1106530BDD}" srcOrd="1" destOrd="0" presId="urn:microsoft.com/office/officeart/2005/8/layout/StepDownProcess"/>
    <dgm:cxn modelId="{F92DF42E-C784-4A34-A0C9-B2EA480F1BBC}" type="presParOf" srcId="{C658EA95-EE0C-40A9-AB14-EB8FBAEB4C93}" destId="{FA80BEB6-CF57-4CE7-8FAD-2C6BB1B694FC}" srcOrd="2" destOrd="0" presId="urn:microsoft.com/office/officeart/2005/8/layout/StepDownProcess"/>
    <dgm:cxn modelId="{13E788A1-F6FE-4C0F-979A-C8F709EB26DF}" type="presParOf" srcId="{FA80BEB6-CF57-4CE7-8FAD-2C6BB1B694FC}" destId="{BFC50F83-234A-4071-BDCE-B6BDA4378963}" srcOrd="0" destOrd="0" presId="urn:microsoft.com/office/officeart/2005/8/layout/StepDownProcess"/>
    <dgm:cxn modelId="{A1F27B9F-C2C4-4F9F-A36F-0B984D507795}" type="presParOf" srcId="{FA80BEB6-CF57-4CE7-8FAD-2C6BB1B694FC}" destId="{90F4EC47-25C3-480F-894E-14ADF50A22E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1AF2F6-0A5C-4093-AF5B-64412426869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2F4B9159-11CF-4698-8A6E-3FA5B8630380}">
      <dgm:prSet phldrT="[Texto]" custT="1"/>
      <dgm:spPr/>
      <dgm:t>
        <a:bodyPr/>
        <a:lstStyle/>
        <a:p>
          <a:r>
            <a:rPr lang="es-CO" sz="1600" dirty="0" smtClean="0"/>
            <a:t>POBLACIÓN</a:t>
          </a:r>
          <a:endParaRPr lang="es-CO" sz="1600" dirty="0"/>
        </a:p>
      </dgm:t>
    </dgm:pt>
    <dgm:pt modelId="{FDB1E3F4-FA4F-40ED-975B-DD38CF5184C8}" type="parTrans" cxnId="{7986B5DE-8A79-4E87-AB0E-F83770980939}">
      <dgm:prSet/>
      <dgm:spPr/>
      <dgm:t>
        <a:bodyPr/>
        <a:lstStyle/>
        <a:p>
          <a:endParaRPr lang="es-CO"/>
        </a:p>
      </dgm:t>
    </dgm:pt>
    <dgm:pt modelId="{DD22F060-C925-48F3-A846-5DD156309396}" type="sibTrans" cxnId="{7986B5DE-8A79-4E87-AB0E-F83770980939}">
      <dgm:prSet/>
      <dgm:spPr/>
      <dgm:t>
        <a:bodyPr/>
        <a:lstStyle/>
        <a:p>
          <a:endParaRPr lang="es-CO"/>
        </a:p>
      </dgm:t>
    </dgm:pt>
    <dgm:pt modelId="{2A8A8B36-E9C7-4C47-8EDB-9B343F990DF5}">
      <dgm:prSet phldrT="[Texto]" custT="1"/>
      <dgm:spPr/>
      <dgm:t>
        <a:bodyPr/>
        <a:lstStyle/>
        <a:p>
          <a:pPr algn="just"/>
          <a:r>
            <a:rPr lang="es-CO" sz="1400" b="0" i="0" dirty="0" smtClean="0"/>
            <a:t>Es el conjunto de personas u objetos de los que se desea conocer algo en una investigación. "El universo o población puede estar constituido por personas, animales, registros médicos, los nacimientos, las muestras de laboratorio, los accidentes viales entre otros".</a:t>
          </a:r>
          <a:endParaRPr lang="es-CO" sz="1400" dirty="0"/>
        </a:p>
      </dgm:t>
    </dgm:pt>
    <dgm:pt modelId="{912B69FC-4885-4ADD-9152-6BA7658126BF}" type="parTrans" cxnId="{0C067546-9BBC-47F8-B569-C32037401537}">
      <dgm:prSet/>
      <dgm:spPr/>
      <dgm:t>
        <a:bodyPr/>
        <a:lstStyle/>
        <a:p>
          <a:endParaRPr lang="es-CO"/>
        </a:p>
      </dgm:t>
    </dgm:pt>
    <dgm:pt modelId="{F7570D74-664D-4AB3-93C8-8EE3EFA9B6D7}" type="sibTrans" cxnId="{0C067546-9BBC-47F8-B569-C32037401537}">
      <dgm:prSet/>
      <dgm:spPr/>
      <dgm:t>
        <a:bodyPr/>
        <a:lstStyle/>
        <a:p>
          <a:endParaRPr lang="es-CO"/>
        </a:p>
      </dgm:t>
    </dgm:pt>
    <dgm:pt modelId="{4D95D900-F638-40D0-9364-D1B562E7BD28}">
      <dgm:prSet phldrT="[Texto]" custT="1"/>
      <dgm:spPr/>
      <dgm:t>
        <a:bodyPr/>
        <a:lstStyle/>
        <a:p>
          <a:r>
            <a:rPr lang="es-CO" sz="1600" dirty="0" smtClean="0"/>
            <a:t>MUESTRA</a:t>
          </a:r>
          <a:endParaRPr lang="es-CO" sz="1600" dirty="0"/>
        </a:p>
      </dgm:t>
    </dgm:pt>
    <dgm:pt modelId="{2C1E1578-6FB2-4C34-968D-0645FAAFB22C}" type="parTrans" cxnId="{AF0F8CF9-2D51-4083-BE42-45C5FCDE397D}">
      <dgm:prSet/>
      <dgm:spPr/>
      <dgm:t>
        <a:bodyPr/>
        <a:lstStyle/>
        <a:p>
          <a:endParaRPr lang="es-CO"/>
        </a:p>
      </dgm:t>
    </dgm:pt>
    <dgm:pt modelId="{AE7ADFA5-11CC-43EB-8BF1-2AF5747A9AC5}" type="sibTrans" cxnId="{AF0F8CF9-2D51-4083-BE42-45C5FCDE397D}">
      <dgm:prSet/>
      <dgm:spPr/>
      <dgm:t>
        <a:bodyPr/>
        <a:lstStyle/>
        <a:p>
          <a:endParaRPr lang="es-CO"/>
        </a:p>
      </dgm:t>
    </dgm:pt>
    <dgm:pt modelId="{FE2C6A32-1D17-451F-8EE3-EDC7847354D3}">
      <dgm:prSet phldrT="[Texto]" custT="1"/>
      <dgm:spPr/>
      <dgm:t>
        <a:bodyPr/>
        <a:lstStyle/>
        <a:p>
          <a:pPr algn="just"/>
          <a:r>
            <a:rPr lang="es-CO" sz="1400" b="0" i="0" dirty="0" smtClean="0"/>
            <a:t>Es un subconjunto o parte del universo o población en que se llevará a cabo la investigación. Hay procedimientos para obtener la cantidad de los componentes de la muestra como fórmulas, lógica y otros que se vera más adelante. La muestra es una parte representativa de la población.</a:t>
          </a:r>
          <a:endParaRPr lang="es-CO" sz="1400" dirty="0"/>
        </a:p>
      </dgm:t>
    </dgm:pt>
    <dgm:pt modelId="{69FB9BEC-F346-4390-A177-B5A7E6065439}" type="parTrans" cxnId="{9CB1465A-FC35-422D-9709-527DCBD585E8}">
      <dgm:prSet/>
      <dgm:spPr/>
      <dgm:t>
        <a:bodyPr/>
        <a:lstStyle/>
        <a:p>
          <a:endParaRPr lang="es-CO"/>
        </a:p>
      </dgm:t>
    </dgm:pt>
    <dgm:pt modelId="{05908D31-C4BD-4AF3-B037-AF85AAA2A056}" type="sibTrans" cxnId="{9CB1465A-FC35-422D-9709-527DCBD585E8}">
      <dgm:prSet/>
      <dgm:spPr/>
      <dgm:t>
        <a:bodyPr/>
        <a:lstStyle/>
        <a:p>
          <a:endParaRPr lang="es-CO"/>
        </a:p>
      </dgm:t>
    </dgm:pt>
    <dgm:pt modelId="{C658EA95-EE0C-40A9-AB14-EB8FBAEB4C93}" type="pres">
      <dgm:prSet presAssocID="{F41AF2F6-0A5C-4093-AF5B-644124268692}" presName="rootnode" presStyleCnt="0">
        <dgm:presLayoutVars>
          <dgm:chMax/>
          <dgm:chPref/>
          <dgm:dir/>
          <dgm:animLvl val="lvl"/>
        </dgm:presLayoutVars>
      </dgm:prSet>
      <dgm:spPr/>
      <dgm:t>
        <a:bodyPr/>
        <a:lstStyle/>
        <a:p>
          <a:endParaRPr lang="es-CO"/>
        </a:p>
      </dgm:t>
    </dgm:pt>
    <dgm:pt modelId="{8F15EB5C-0608-4328-8BB4-BB08892D77BC}" type="pres">
      <dgm:prSet presAssocID="{2F4B9159-11CF-4698-8A6E-3FA5B8630380}" presName="composite" presStyleCnt="0"/>
      <dgm:spPr/>
    </dgm:pt>
    <dgm:pt modelId="{39677F94-526C-416D-B56C-4FAD0132D1EE}" type="pres">
      <dgm:prSet presAssocID="{2F4B9159-11CF-4698-8A6E-3FA5B8630380}" presName="bentUpArrow1" presStyleLbl="alignImgPlace1" presStyleIdx="0" presStyleCnt="1" custScaleX="80183" custLinFactNeighborX="-1277" custLinFactNeighborY="-15267"/>
      <dgm:spPr/>
    </dgm:pt>
    <dgm:pt modelId="{C517E91D-21CD-42E9-B105-D794DEA1AAA6}" type="pres">
      <dgm:prSet presAssocID="{2F4B9159-11CF-4698-8A6E-3FA5B8630380}" presName="ParentText" presStyleLbl="node1" presStyleIdx="0" presStyleCnt="2" custScaleX="79798" custScaleY="71423">
        <dgm:presLayoutVars>
          <dgm:chMax val="1"/>
          <dgm:chPref val="1"/>
          <dgm:bulletEnabled val="1"/>
        </dgm:presLayoutVars>
      </dgm:prSet>
      <dgm:spPr/>
      <dgm:t>
        <a:bodyPr/>
        <a:lstStyle/>
        <a:p>
          <a:endParaRPr lang="es-CO"/>
        </a:p>
      </dgm:t>
    </dgm:pt>
    <dgm:pt modelId="{4270AD24-D0FD-41E9-9E69-993658D0717D}" type="pres">
      <dgm:prSet presAssocID="{2F4B9159-11CF-4698-8A6E-3FA5B8630380}" presName="ChildText" presStyleLbl="revTx" presStyleIdx="0" presStyleCnt="2" custScaleX="231701" custLinFactNeighborX="73910" custLinFactNeighborY="-5378">
        <dgm:presLayoutVars>
          <dgm:chMax val="0"/>
          <dgm:chPref val="0"/>
          <dgm:bulletEnabled val="1"/>
        </dgm:presLayoutVars>
      </dgm:prSet>
      <dgm:spPr/>
      <dgm:t>
        <a:bodyPr/>
        <a:lstStyle/>
        <a:p>
          <a:endParaRPr lang="es-CO"/>
        </a:p>
      </dgm:t>
    </dgm:pt>
    <dgm:pt modelId="{3D831719-73CD-4F4B-A843-0B1106530BDD}" type="pres">
      <dgm:prSet presAssocID="{DD22F060-C925-48F3-A846-5DD156309396}" presName="sibTrans" presStyleCnt="0"/>
      <dgm:spPr/>
    </dgm:pt>
    <dgm:pt modelId="{FA80BEB6-CF57-4CE7-8FAD-2C6BB1B694FC}" type="pres">
      <dgm:prSet presAssocID="{4D95D900-F638-40D0-9364-D1B562E7BD28}" presName="composite" presStyleCnt="0"/>
      <dgm:spPr/>
    </dgm:pt>
    <dgm:pt modelId="{BFC50F83-234A-4071-BDCE-B6BDA4378963}" type="pres">
      <dgm:prSet presAssocID="{4D95D900-F638-40D0-9364-D1B562E7BD28}" presName="ParentText" presStyleLbl="node1" presStyleIdx="1" presStyleCnt="2" custScaleX="73429" custScaleY="81731" custLinFactNeighborX="-40809" custLinFactNeighborY="763">
        <dgm:presLayoutVars>
          <dgm:chMax val="1"/>
          <dgm:chPref val="1"/>
          <dgm:bulletEnabled val="1"/>
        </dgm:presLayoutVars>
      </dgm:prSet>
      <dgm:spPr/>
      <dgm:t>
        <a:bodyPr/>
        <a:lstStyle/>
        <a:p>
          <a:endParaRPr lang="es-CO"/>
        </a:p>
      </dgm:t>
    </dgm:pt>
    <dgm:pt modelId="{90F4EC47-25C3-480F-894E-14ADF50A22E3}" type="pres">
      <dgm:prSet presAssocID="{4D95D900-F638-40D0-9364-D1B562E7BD28}" presName="FinalChildText" presStyleLbl="revTx" presStyleIdx="1" presStyleCnt="2" custScaleX="212860" custLinFactNeighborX="-14545" custLinFactNeighborY="2439">
        <dgm:presLayoutVars>
          <dgm:chMax val="0"/>
          <dgm:chPref val="0"/>
          <dgm:bulletEnabled val="1"/>
        </dgm:presLayoutVars>
      </dgm:prSet>
      <dgm:spPr/>
      <dgm:t>
        <a:bodyPr/>
        <a:lstStyle/>
        <a:p>
          <a:endParaRPr lang="es-CO"/>
        </a:p>
      </dgm:t>
    </dgm:pt>
  </dgm:ptLst>
  <dgm:cxnLst>
    <dgm:cxn modelId="{5A21ADBB-9DF1-4640-95F6-AD7CF63FD10D}" type="presOf" srcId="{FE2C6A32-1D17-451F-8EE3-EDC7847354D3}" destId="{90F4EC47-25C3-480F-894E-14ADF50A22E3}" srcOrd="0" destOrd="0" presId="urn:microsoft.com/office/officeart/2005/8/layout/StepDownProcess"/>
    <dgm:cxn modelId="{AF0F8CF9-2D51-4083-BE42-45C5FCDE397D}" srcId="{F41AF2F6-0A5C-4093-AF5B-644124268692}" destId="{4D95D900-F638-40D0-9364-D1B562E7BD28}" srcOrd="1" destOrd="0" parTransId="{2C1E1578-6FB2-4C34-968D-0645FAAFB22C}" sibTransId="{AE7ADFA5-11CC-43EB-8BF1-2AF5747A9AC5}"/>
    <dgm:cxn modelId="{41D63214-11E8-4256-9536-4226D6426813}" type="presOf" srcId="{4D95D900-F638-40D0-9364-D1B562E7BD28}" destId="{BFC50F83-234A-4071-BDCE-B6BDA4378963}" srcOrd="0" destOrd="0" presId="urn:microsoft.com/office/officeart/2005/8/layout/StepDownProcess"/>
    <dgm:cxn modelId="{9CB1465A-FC35-422D-9709-527DCBD585E8}" srcId="{4D95D900-F638-40D0-9364-D1B562E7BD28}" destId="{FE2C6A32-1D17-451F-8EE3-EDC7847354D3}" srcOrd="0" destOrd="0" parTransId="{69FB9BEC-F346-4390-A177-B5A7E6065439}" sibTransId="{05908D31-C4BD-4AF3-B037-AF85AAA2A056}"/>
    <dgm:cxn modelId="{32F0F308-BFAB-455B-99F8-F91EE2CFD3A4}" type="presOf" srcId="{2A8A8B36-E9C7-4C47-8EDB-9B343F990DF5}" destId="{4270AD24-D0FD-41E9-9E69-993658D0717D}" srcOrd="0" destOrd="0" presId="urn:microsoft.com/office/officeart/2005/8/layout/StepDownProcess"/>
    <dgm:cxn modelId="{D7D827F6-CB06-417F-8609-CABBE1496D48}" type="presOf" srcId="{F41AF2F6-0A5C-4093-AF5B-644124268692}" destId="{C658EA95-EE0C-40A9-AB14-EB8FBAEB4C93}" srcOrd="0" destOrd="0" presId="urn:microsoft.com/office/officeart/2005/8/layout/StepDownProcess"/>
    <dgm:cxn modelId="{0C067546-9BBC-47F8-B569-C32037401537}" srcId="{2F4B9159-11CF-4698-8A6E-3FA5B8630380}" destId="{2A8A8B36-E9C7-4C47-8EDB-9B343F990DF5}" srcOrd="0" destOrd="0" parTransId="{912B69FC-4885-4ADD-9152-6BA7658126BF}" sibTransId="{F7570D74-664D-4AB3-93C8-8EE3EFA9B6D7}"/>
    <dgm:cxn modelId="{7986B5DE-8A79-4E87-AB0E-F83770980939}" srcId="{F41AF2F6-0A5C-4093-AF5B-644124268692}" destId="{2F4B9159-11CF-4698-8A6E-3FA5B8630380}" srcOrd="0" destOrd="0" parTransId="{FDB1E3F4-FA4F-40ED-975B-DD38CF5184C8}" sibTransId="{DD22F060-C925-48F3-A846-5DD156309396}"/>
    <dgm:cxn modelId="{1E3D241B-1D6B-4F6B-86AE-F6C30AAAA9C0}" type="presOf" srcId="{2F4B9159-11CF-4698-8A6E-3FA5B8630380}" destId="{C517E91D-21CD-42E9-B105-D794DEA1AAA6}" srcOrd="0" destOrd="0" presId="urn:microsoft.com/office/officeart/2005/8/layout/StepDownProcess"/>
    <dgm:cxn modelId="{BE1C9E2F-837A-4116-B781-61D02591ABB5}" type="presParOf" srcId="{C658EA95-EE0C-40A9-AB14-EB8FBAEB4C93}" destId="{8F15EB5C-0608-4328-8BB4-BB08892D77BC}" srcOrd="0" destOrd="0" presId="urn:microsoft.com/office/officeart/2005/8/layout/StepDownProcess"/>
    <dgm:cxn modelId="{68D5B2B6-ADCD-401E-A865-5C831F7FC11E}" type="presParOf" srcId="{8F15EB5C-0608-4328-8BB4-BB08892D77BC}" destId="{39677F94-526C-416D-B56C-4FAD0132D1EE}" srcOrd="0" destOrd="0" presId="urn:microsoft.com/office/officeart/2005/8/layout/StepDownProcess"/>
    <dgm:cxn modelId="{419673CC-4100-4A2D-8332-9AF3B4607108}" type="presParOf" srcId="{8F15EB5C-0608-4328-8BB4-BB08892D77BC}" destId="{C517E91D-21CD-42E9-B105-D794DEA1AAA6}" srcOrd="1" destOrd="0" presId="urn:microsoft.com/office/officeart/2005/8/layout/StepDownProcess"/>
    <dgm:cxn modelId="{C455BA5D-EC23-403D-9641-7FDC7E1B477F}" type="presParOf" srcId="{8F15EB5C-0608-4328-8BB4-BB08892D77BC}" destId="{4270AD24-D0FD-41E9-9E69-993658D0717D}" srcOrd="2" destOrd="0" presId="urn:microsoft.com/office/officeart/2005/8/layout/StepDownProcess"/>
    <dgm:cxn modelId="{D872DB55-E31A-4D5D-BC52-E10029C40EA2}" type="presParOf" srcId="{C658EA95-EE0C-40A9-AB14-EB8FBAEB4C93}" destId="{3D831719-73CD-4F4B-A843-0B1106530BDD}" srcOrd="1" destOrd="0" presId="urn:microsoft.com/office/officeart/2005/8/layout/StepDownProcess"/>
    <dgm:cxn modelId="{F2A526AA-7465-4B95-B66B-5170DE01276D}" type="presParOf" srcId="{C658EA95-EE0C-40A9-AB14-EB8FBAEB4C93}" destId="{FA80BEB6-CF57-4CE7-8FAD-2C6BB1B694FC}" srcOrd="2" destOrd="0" presId="urn:microsoft.com/office/officeart/2005/8/layout/StepDownProcess"/>
    <dgm:cxn modelId="{B1FA3324-0E09-41F6-AAFF-68B208919222}" type="presParOf" srcId="{FA80BEB6-CF57-4CE7-8FAD-2C6BB1B694FC}" destId="{BFC50F83-234A-4071-BDCE-B6BDA4378963}" srcOrd="0" destOrd="0" presId="urn:microsoft.com/office/officeart/2005/8/layout/StepDownProcess"/>
    <dgm:cxn modelId="{C9D2B931-8108-4E49-817E-DDE6D919DB11}" type="presParOf" srcId="{FA80BEB6-CF57-4CE7-8FAD-2C6BB1B694FC}" destId="{90F4EC47-25C3-480F-894E-14ADF50A22E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B16C5-4F61-4505-95CD-E89CFA5E22F8}"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s-CO"/>
        </a:p>
      </dgm:t>
    </dgm:pt>
    <dgm:pt modelId="{F42352F4-B927-4458-AC43-9591AC48A1C6}">
      <dgm:prSet phldrT="[Texto]" custT="1"/>
      <dgm:spPr/>
      <dgm:t>
        <a:bodyPr/>
        <a:lstStyle/>
        <a:p>
          <a:r>
            <a:rPr lang="es-CO" sz="1600" dirty="0"/>
            <a:t>Hipótesis de Trabajo</a:t>
          </a:r>
        </a:p>
      </dgm:t>
    </dgm:pt>
    <dgm:pt modelId="{37686923-1F6C-4E32-8215-A6F7A15A77FF}" type="parTrans" cxnId="{65D33358-5842-4D05-A0BF-B6487B4C3A20}">
      <dgm:prSet/>
      <dgm:spPr/>
      <dgm:t>
        <a:bodyPr/>
        <a:lstStyle/>
        <a:p>
          <a:endParaRPr lang="es-CO"/>
        </a:p>
      </dgm:t>
    </dgm:pt>
    <dgm:pt modelId="{32C72913-14C7-4E61-A58F-16A54DFABF77}" type="sibTrans" cxnId="{65D33358-5842-4D05-A0BF-B6487B4C3A20}">
      <dgm:prSet/>
      <dgm:spPr/>
      <dgm:t>
        <a:bodyPr/>
        <a:lstStyle/>
        <a:p>
          <a:endParaRPr lang="es-CO"/>
        </a:p>
      </dgm:t>
    </dgm:pt>
    <dgm:pt modelId="{A1D52552-0401-427D-9808-7E63489BEDCD}">
      <dgm:prSet phldrT="[Texto]" custT="1"/>
      <dgm:spPr/>
      <dgm:t>
        <a:bodyPr/>
        <a:lstStyle/>
        <a:p>
          <a:pPr algn="just"/>
          <a:r>
            <a:rPr lang="es-CO" sz="1200" dirty="0"/>
            <a:t>Es la que se utiliza para realizar la investigación, es decir, la respuesta tentativa al problema. Es la hipótesis que se pretende probar.</a:t>
          </a:r>
        </a:p>
      </dgm:t>
    </dgm:pt>
    <dgm:pt modelId="{E2B28066-3219-46EE-AD83-B2524A213A77}" type="parTrans" cxnId="{29455304-5302-433F-B165-DBD841CB21BC}">
      <dgm:prSet/>
      <dgm:spPr/>
      <dgm:t>
        <a:bodyPr/>
        <a:lstStyle/>
        <a:p>
          <a:endParaRPr lang="es-CO"/>
        </a:p>
      </dgm:t>
    </dgm:pt>
    <dgm:pt modelId="{94C276B3-F311-46CD-9947-BFCEF9C1EF73}" type="sibTrans" cxnId="{29455304-5302-433F-B165-DBD841CB21BC}">
      <dgm:prSet/>
      <dgm:spPr/>
      <dgm:t>
        <a:bodyPr/>
        <a:lstStyle/>
        <a:p>
          <a:endParaRPr lang="es-CO"/>
        </a:p>
      </dgm:t>
    </dgm:pt>
    <dgm:pt modelId="{A408DD53-9162-4E4D-AF3A-3713B45C6832}">
      <dgm:prSet phldrT="[Texto]" custT="1"/>
      <dgm:spPr/>
      <dgm:t>
        <a:bodyPr/>
        <a:lstStyle/>
        <a:p>
          <a:pPr algn="just"/>
          <a:r>
            <a:rPr lang="es-CO" sz="1200" b="1" dirty="0"/>
            <a:t>EJEMPLO: </a:t>
          </a:r>
          <a:r>
            <a:rPr lang="es-CO" sz="1200" b="0" dirty="0"/>
            <a:t>“La televisión influye en la adquisición de vocabulario en los niños en edad escolar más que cualquier otra actividad del hogar”.</a:t>
          </a:r>
          <a:endParaRPr lang="es-CO" sz="1200" b="1" dirty="0"/>
        </a:p>
      </dgm:t>
    </dgm:pt>
    <dgm:pt modelId="{16160A8A-50C8-4991-8479-8AD470AD8FB9}" type="parTrans" cxnId="{8F20BE9B-B569-4792-9804-3EF7B0E14CB3}">
      <dgm:prSet/>
      <dgm:spPr/>
      <dgm:t>
        <a:bodyPr/>
        <a:lstStyle/>
        <a:p>
          <a:endParaRPr lang="es-CO"/>
        </a:p>
      </dgm:t>
    </dgm:pt>
    <dgm:pt modelId="{068B2BD9-180B-4D57-AD99-03A7F91C14CF}" type="sibTrans" cxnId="{8F20BE9B-B569-4792-9804-3EF7B0E14CB3}">
      <dgm:prSet/>
      <dgm:spPr/>
      <dgm:t>
        <a:bodyPr/>
        <a:lstStyle/>
        <a:p>
          <a:endParaRPr lang="es-CO"/>
        </a:p>
      </dgm:t>
    </dgm:pt>
    <dgm:pt modelId="{A017EC2B-6139-417A-B6D0-875A04CEED62}">
      <dgm:prSet phldrT="[Texto]" custT="1"/>
      <dgm:spPr/>
      <dgm:t>
        <a:bodyPr/>
        <a:lstStyle/>
        <a:p>
          <a:r>
            <a:rPr lang="es-CO" sz="1600" dirty="0"/>
            <a:t>Hipótesis Nula</a:t>
          </a:r>
        </a:p>
      </dgm:t>
    </dgm:pt>
    <dgm:pt modelId="{E4890104-9567-4D5C-A725-94A6438EC523}" type="parTrans" cxnId="{FC08FBF7-AFF8-4682-99A8-BEC24C42291E}">
      <dgm:prSet/>
      <dgm:spPr/>
      <dgm:t>
        <a:bodyPr/>
        <a:lstStyle/>
        <a:p>
          <a:endParaRPr lang="es-CO"/>
        </a:p>
      </dgm:t>
    </dgm:pt>
    <dgm:pt modelId="{3CF5906C-DF19-472A-882E-03E4681E11EA}" type="sibTrans" cxnId="{FC08FBF7-AFF8-4682-99A8-BEC24C42291E}">
      <dgm:prSet/>
      <dgm:spPr/>
      <dgm:t>
        <a:bodyPr/>
        <a:lstStyle/>
        <a:p>
          <a:endParaRPr lang="es-CO"/>
        </a:p>
      </dgm:t>
    </dgm:pt>
    <dgm:pt modelId="{3A125782-4C60-4226-880F-82B5CF413E7F}">
      <dgm:prSet phldrT="[Texto]" custT="1"/>
      <dgm:spPr/>
      <dgm:t>
        <a:bodyPr/>
        <a:lstStyle/>
        <a:p>
          <a:pPr algn="just"/>
          <a:r>
            <a:rPr lang="es-CO" sz="1200" dirty="0"/>
            <a:t>Es aquella que se plantea en todo tipo de investigación en la que se tienen dos o más grupos de estudio. Su función es establecer que no existen diferencias significativas entre grupos.</a:t>
          </a:r>
        </a:p>
      </dgm:t>
    </dgm:pt>
    <dgm:pt modelId="{B9935DDB-6EE5-4E0C-B45B-79D824CE356A}" type="parTrans" cxnId="{D7F846C9-4006-421A-8053-83879732601F}">
      <dgm:prSet/>
      <dgm:spPr/>
      <dgm:t>
        <a:bodyPr/>
        <a:lstStyle/>
        <a:p>
          <a:endParaRPr lang="es-CO"/>
        </a:p>
      </dgm:t>
    </dgm:pt>
    <dgm:pt modelId="{3C5375C2-2F58-41A4-85D8-D2243944456C}" type="sibTrans" cxnId="{D7F846C9-4006-421A-8053-83879732601F}">
      <dgm:prSet/>
      <dgm:spPr/>
      <dgm:t>
        <a:bodyPr/>
        <a:lstStyle/>
        <a:p>
          <a:endParaRPr lang="es-CO"/>
        </a:p>
      </dgm:t>
    </dgm:pt>
    <dgm:pt modelId="{22B6F27A-30EB-4F5E-AE02-A19614B8A921}">
      <dgm:prSet phldrT="[Texto]" custT="1"/>
      <dgm:spPr/>
      <dgm:t>
        <a:bodyPr/>
        <a:lstStyle/>
        <a:p>
          <a:pPr algn="just"/>
          <a:r>
            <a:rPr lang="es-CO" sz="1200" b="1" dirty="0"/>
            <a:t>EJEMPLO: </a:t>
          </a:r>
          <a:r>
            <a:rPr lang="es-CO" sz="1200" b="0" dirty="0"/>
            <a:t>“La televisión </a:t>
          </a:r>
          <a:r>
            <a:rPr lang="es-CO" sz="1200" b="0" u="sng" dirty="0"/>
            <a:t>NO </a:t>
          </a:r>
          <a:r>
            <a:rPr lang="es-CO" sz="1200" b="0" u="none" dirty="0"/>
            <a:t>influye en la adquisición de vocabulario en los niños en la edad escolar más que cualquier otra actividad del hogar”</a:t>
          </a:r>
          <a:endParaRPr lang="es-CO" sz="1200" b="1" u="sng" dirty="0"/>
        </a:p>
      </dgm:t>
    </dgm:pt>
    <dgm:pt modelId="{3742E4FA-C8D5-4DC5-AE28-DD8076029F5D}" type="parTrans" cxnId="{E13ED933-7796-4530-8261-0BF2C0058B78}">
      <dgm:prSet/>
      <dgm:spPr/>
      <dgm:t>
        <a:bodyPr/>
        <a:lstStyle/>
        <a:p>
          <a:endParaRPr lang="es-CO"/>
        </a:p>
      </dgm:t>
    </dgm:pt>
    <dgm:pt modelId="{35E3F21E-CB2F-4A64-8CE5-2C672AF072F4}" type="sibTrans" cxnId="{E13ED933-7796-4530-8261-0BF2C0058B78}">
      <dgm:prSet/>
      <dgm:spPr/>
      <dgm:t>
        <a:bodyPr/>
        <a:lstStyle/>
        <a:p>
          <a:endParaRPr lang="es-CO"/>
        </a:p>
      </dgm:t>
    </dgm:pt>
    <dgm:pt modelId="{3CD97DE6-D29D-4ACE-BF6E-0AE477CE70A4}">
      <dgm:prSet phldrT="[Texto]" custT="1"/>
      <dgm:spPr/>
      <dgm:t>
        <a:bodyPr/>
        <a:lstStyle/>
        <a:p>
          <a:r>
            <a:rPr lang="es-CO" sz="1600" dirty="0"/>
            <a:t>Hipótesis Alternativa</a:t>
          </a:r>
        </a:p>
      </dgm:t>
    </dgm:pt>
    <dgm:pt modelId="{9D1FA8AE-717A-4D3E-BBD0-B0BB028920E6}" type="parTrans" cxnId="{6330491D-4B99-49EE-8CB0-97CAE7B8BAD0}">
      <dgm:prSet/>
      <dgm:spPr/>
      <dgm:t>
        <a:bodyPr/>
        <a:lstStyle/>
        <a:p>
          <a:endParaRPr lang="es-CO"/>
        </a:p>
      </dgm:t>
    </dgm:pt>
    <dgm:pt modelId="{DD07330C-7ED9-4604-AFE4-77BAF9A0E4F0}" type="sibTrans" cxnId="{6330491D-4B99-49EE-8CB0-97CAE7B8BAD0}">
      <dgm:prSet/>
      <dgm:spPr/>
      <dgm:t>
        <a:bodyPr/>
        <a:lstStyle/>
        <a:p>
          <a:endParaRPr lang="es-CO"/>
        </a:p>
      </dgm:t>
    </dgm:pt>
    <dgm:pt modelId="{3C489B8C-5B1D-4939-B680-CBF523E35F8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CO" sz="1200" dirty="0"/>
            <a:t>Es aquella que se plantea con variables distintas a la hipótesis de trabajo.</a:t>
          </a:r>
        </a:p>
      </dgm:t>
    </dgm:pt>
    <dgm:pt modelId="{76E94085-73DD-459F-A092-9B0E38584086}" type="parTrans" cxnId="{ED92E8F4-D269-4D75-B65A-B75C20D3C37F}">
      <dgm:prSet/>
      <dgm:spPr/>
      <dgm:t>
        <a:bodyPr/>
        <a:lstStyle/>
        <a:p>
          <a:endParaRPr lang="es-CO"/>
        </a:p>
      </dgm:t>
    </dgm:pt>
    <dgm:pt modelId="{D5A0A664-82BB-4845-B1D2-23CC34034883}" type="sibTrans" cxnId="{ED92E8F4-D269-4D75-B65A-B75C20D3C37F}">
      <dgm:prSet/>
      <dgm:spPr/>
      <dgm:t>
        <a:bodyPr/>
        <a:lstStyle/>
        <a:p>
          <a:endParaRPr lang="es-CO"/>
        </a:p>
      </dgm:t>
    </dgm:pt>
    <dgm:pt modelId="{D85A5AD4-2155-4586-A733-9C315E2ED0E8}">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CO" sz="1200" b="1" dirty="0"/>
            <a:t>EJEMPLO: </a:t>
          </a:r>
          <a:r>
            <a:rPr lang="es-CO" sz="1200" b="0" dirty="0"/>
            <a:t>“La televisión influye en los niveles de ansiedad de los niños en edad escolar más que cualquier otra actividad del hogar”.</a:t>
          </a:r>
          <a:endParaRPr lang="es-CO" sz="1200" b="1" dirty="0"/>
        </a:p>
      </dgm:t>
    </dgm:pt>
    <dgm:pt modelId="{1DFDD1AB-48F5-419D-A3E1-E2352663D5A3}" type="parTrans" cxnId="{FA680F23-F77E-4E11-AC1A-D621FE213151}">
      <dgm:prSet/>
      <dgm:spPr/>
      <dgm:t>
        <a:bodyPr/>
        <a:lstStyle/>
        <a:p>
          <a:endParaRPr lang="es-CO"/>
        </a:p>
      </dgm:t>
    </dgm:pt>
    <dgm:pt modelId="{021B57DB-8EDA-45EB-9DE8-0BA07C61FB86}" type="sibTrans" cxnId="{FA680F23-F77E-4E11-AC1A-D621FE213151}">
      <dgm:prSet/>
      <dgm:spPr/>
      <dgm:t>
        <a:bodyPr/>
        <a:lstStyle/>
        <a:p>
          <a:endParaRPr lang="es-CO"/>
        </a:p>
      </dgm:t>
    </dgm:pt>
    <dgm:pt modelId="{43675DA8-3661-45D7-AB22-C091ECAA83ED}" type="pres">
      <dgm:prSet presAssocID="{A86B16C5-4F61-4505-95CD-E89CFA5E22F8}" presName="linearFlow" presStyleCnt="0">
        <dgm:presLayoutVars>
          <dgm:dir/>
          <dgm:animLvl val="lvl"/>
          <dgm:resizeHandles val="exact"/>
        </dgm:presLayoutVars>
      </dgm:prSet>
      <dgm:spPr/>
      <dgm:t>
        <a:bodyPr/>
        <a:lstStyle/>
        <a:p>
          <a:endParaRPr lang="es-CO"/>
        </a:p>
      </dgm:t>
    </dgm:pt>
    <dgm:pt modelId="{6691DAFF-DD12-4B80-9288-304237B076BB}" type="pres">
      <dgm:prSet presAssocID="{F42352F4-B927-4458-AC43-9591AC48A1C6}" presName="composite" presStyleCnt="0"/>
      <dgm:spPr/>
    </dgm:pt>
    <dgm:pt modelId="{02D114DA-505C-430D-9A78-FA45D82F05BF}" type="pres">
      <dgm:prSet presAssocID="{F42352F4-B927-4458-AC43-9591AC48A1C6}" presName="parentText" presStyleLbl="alignNode1" presStyleIdx="0" presStyleCnt="3">
        <dgm:presLayoutVars>
          <dgm:chMax val="1"/>
          <dgm:bulletEnabled val="1"/>
        </dgm:presLayoutVars>
      </dgm:prSet>
      <dgm:spPr/>
      <dgm:t>
        <a:bodyPr/>
        <a:lstStyle/>
        <a:p>
          <a:endParaRPr lang="es-CO"/>
        </a:p>
      </dgm:t>
    </dgm:pt>
    <dgm:pt modelId="{7660A024-DA3D-453F-B3FD-3D9FF6CC3392}" type="pres">
      <dgm:prSet presAssocID="{F42352F4-B927-4458-AC43-9591AC48A1C6}" presName="descendantText" presStyleLbl="alignAcc1" presStyleIdx="0" presStyleCnt="3">
        <dgm:presLayoutVars>
          <dgm:bulletEnabled val="1"/>
        </dgm:presLayoutVars>
      </dgm:prSet>
      <dgm:spPr/>
      <dgm:t>
        <a:bodyPr/>
        <a:lstStyle/>
        <a:p>
          <a:endParaRPr lang="es-CO"/>
        </a:p>
      </dgm:t>
    </dgm:pt>
    <dgm:pt modelId="{78CA32E7-CC45-4A20-A9E1-46F60C48ABBA}" type="pres">
      <dgm:prSet presAssocID="{32C72913-14C7-4E61-A58F-16A54DFABF77}" presName="sp" presStyleCnt="0"/>
      <dgm:spPr/>
    </dgm:pt>
    <dgm:pt modelId="{09D5BE0E-A0BA-4A5B-9C5E-86D441731669}" type="pres">
      <dgm:prSet presAssocID="{A017EC2B-6139-417A-B6D0-875A04CEED62}" presName="composite" presStyleCnt="0"/>
      <dgm:spPr/>
    </dgm:pt>
    <dgm:pt modelId="{211395E7-2100-4609-A700-EC6C357B6328}" type="pres">
      <dgm:prSet presAssocID="{A017EC2B-6139-417A-B6D0-875A04CEED62}" presName="parentText" presStyleLbl="alignNode1" presStyleIdx="1" presStyleCnt="3">
        <dgm:presLayoutVars>
          <dgm:chMax val="1"/>
          <dgm:bulletEnabled val="1"/>
        </dgm:presLayoutVars>
      </dgm:prSet>
      <dgm:spPr/>
      <dgm:t>
        <a:bodyPr/>
        <a:lstStyle/>
        <a:p>
          <a:endParaRPr lang="es-CO"/>
        </a:p>
      </dgm:t>
    </dgm:pt>
    <dgm:pt modelId="{A64A64F2-92C9-4C8D-B2A3-48976F30998A}" type="pres">
      <dgm:prSet presAssocID="{A017EC2B-6139-417A-B6D0-875A04CEED62}" presName="descendantText" presStyleLbl="alignAcc1" presStyleIdx="1" presStyleCnt="3">
        <dgm:presLayoutVars>
          <dgm:bulletEnabled val="1"/>
        </dgm:presLayoutVars>
      </dgm:prSet>
      <dgm:spPr/>
      <dgm:t>
        <a:bodyPr/>
        <a:lstStyle/>
        <a:p>
          <a:endParaRPr lang="es-CO"/>
        </a:p>
      </dgm:t>
    </dgm:pt>
    <dgm:pt modelId="{6CE719B2-7AF5-4A12-A9A8-8FEAF7C054FE}" type="pres">
      <dgm:prSet presAssocID="{3CF5906C-DF19-472A-882E-03E4681E11EA}" presName="sp" presStyleCnt="0"/>
      <dgm:spPr/>
    </dgm:pt>
    <dgm:pt modelId="{0E78731F-345C-433A-B1DB-E60851893E79}" type="pres">
      <dgm:prSet presAssocID="{3CD97DE6-D29D-4ACE-BF6E-0AE477CE70A4}" presName="composite" presStyleCnt="0"/>
      <dgm:spPr/>
    </dgm:pt>
    <dgm:pt modelId="{30DB084F-E5B4-4B67-B3AE-19A0DA4E6ACC}" type="pres">
      <dgm:prSet presAssocID="{3CD97DE6-D29D-4ACE-BF6E-0AE477CE70A4}" presName="parentText" presStyleLbl="alignNode1" presStyleIdx="2" presStyleCnt="3">
        <dgm:presLayoutVars>
          <dgm:chMax val="1"/>
          <dgm:bulletEnabled val="1"/>
        </dgm:presLayoutVars>
      </dgm:prSet>
      <dgm:spPr/>
      <dgm:t>
        <a:bodyPr/>
        <a:lstStyle/>
        <a:p>
          <a:endParaRPr lang="es-CO"/>
        </a:p>
      </dgm:t>
    </dgm:pt>
    <dgm:pt modelId="{35069D59-DE7D-4338-9E14-ED864E79677E}" type="pres">
      <dgm:prSet presAssocID="{3CD97DE6-D29D-4ACE-BF6E-0AE477CE70A4}" presName="descendantText" presStyleLbl="alignAcc1" presStyleIdx="2" presStyleCnt="3">
        <dgm:presLayoutVars>
          <dgm:bulletEnabled val="1"/>
        </dgm:presLayoutVars>
      </dgm:prSet>
      <dgm:spPr/>
      <dgm:t>
        <a:bodyPr/>
        <a:lstStyle/>
        <a:p>
          <a:endParaRPr lang="es-CO"/>
        </a:p>
      </dgm:t>
    </dgm:pt>
  </dgm:ptLst>
  <dgm:cxnLst>
    <dgm:cxn modelId="{EE7789C5-C2E0-4585-9D26-F26496C11E2F}" type="presOf" srcId="{A017EC2B-6139-417A-B6D0-875A04CEED62}" destId="{211395E7-2100-4609-A700-EC6C357B6328}" srcOrd="0" destOrd="0" presId="urn:microsoft.com/office/officeart/2005/8/layout/chevron2"/>
    <dgm:cxn modelId="{E13ED933-7796-4530-8261-0BF2C0058B78}" srcId="{A017EC2B-6139-417A-B6D0-875A04CEED62}" destId="{22B6F27A-30EB-4F5E-AE02-A19614B8A921}" srcOrd="1" destOrd="0" parTransId="{3742E4FA-C8D5-4DC5-AE28-DD8076029F5D}" sibTransId="{35E3F21E-CB2F-4A64-8CE5-2C672AF072F4}"/>
    <dgm:cxn modelId="{29455304-5302-433F-B165-DBD841CB21BC}" srcId="{F42352F4-B927-4458-AC43-9591AC48A1C6}" destId="{A1D52552-0401-427D-9808-7E63489BEDCD}" srcOrd="0" destOrd="0" parTransId="{E2B28066-3219-46EE-AD83-B2524A213A77}" sibTransId="{94C276B3-F311-46CD-9947-BFCEF9C1EF73}"/>
    <dgm:cxn modelId="{67A932D0-A6CB-41EF-B1D9-C055BCFE38D1}" type="presOf" srcId="{A408DD53-9162-4E4D-AF3A-3713B45C6832}" destId="{7660A024-DA3D-453F-B3FD-3D9FF6CC3392}" srcOrd="0" destOrd="1" presId="urn:microsoft.com/office/officeart/2005/8/layout/chevron2"/>
    <dgm:cxn modelId="{47588C9E-FDD4-4BC4-A17C-6721D992F88C}" type="presOf" srcId="{D85A5AD4-2155-4586-A733-9C315E2ED0E8}" destId="{35069D59-DE7D-4338-9E14-ED864E79677E}" srcOrd="0" destOrd="1" presId="urn:microsoft.com/office/officeart/2005/8/layout/chevron2"/>
    <dgm:cxn modelId="{8F20BE9B-B569-4792-9804-3EF7B0E14CB3}" srcId="{F42352F4-B927-4458-AC43-9591AC48A1C6}" destId="{A408DD53-9162-4E4D-AF3A-3713B45C6832}" srcOrd="1" destOrd="0" parTransId="{16160A8A-50C8-4991-8479-8AD470AD8FB9}" sibTransId="{068B2BD9-180B-4D57-AD99-03A7F91C14CF}"/>
    <dgm:cxn modelId="{FA680F23-F77E-4E11-AC1A-D621FE213151}" srcId="{3CD97DE6-D29D-4ACE-BF6E-0AE477CE70A4}" destId="{D85A5AD4-2155-4586-A733-9C315E2ED0E8}" srcOrd="1" destOrd="0" parTransId="{1DFDD1AB-48F5-419D-A3E1-E2352663D5A3}" sibTransId="{021B57DB-8EDA-45EB-9DE8-0BA07C61FB86}"/>
    <dgm:cxn modelId="{6330491D-4B99-49EE-8CB0-97CAE7B8BAD0}" srcId="{A86B16C5-4F61-4505-95CD-E89CFA5E22F8}" destId="{3CD97DE6-D29D-4ACE-BF6E-0AE477CE70A4}" srcOrd="2" destOrd="0" parTransId="{9D1FA8AE-717A-4D3E-BBD0-B0BB028920E6}" sibTransId="{DD07330C-7ED9-4604-AFE4-77BAF9A0E4F0}"/>
    <dgm:cxn modelId="{ED92E8F4-D269-4D75-B65A-B75C20D3C37F}" srcId="{3CD97DE6-D29D-4ACE-BF6E-0AE477CE70A4}" destId="{3C489B8C-5B1D-4939-B680-CBF523E35F87}" srcOrd="0" destOrd="0" parTransId="{76E94085-73DD-459F-A092-9B0E38584086}" sibTransId="{D5A0A664-82BB-4845-B1D2-23CC34034883}"/>
    <dgm:cxn modelId="{91B838FC-B992-4A65-AB80-0BAB42BCF76E}" type="presOf" srcId="{3CD97DE6-D29D-4ACE-BF6E-0AE477CE70A4}" destId="{30DB084F-E5B4-4B67-B3AE-19A0DA4E6ACC}" srcOrd="0" destOrd="0" presId="urn:microsoft.com/office/officeart/2005/8/layout/chevron2"/>
    <dgm:cxn modelId="{9B55DAC2-82E3-4F86-913F-3DED1BB2F70C}" type="presOf" srcId="{A1D52552-0401-427D-9808-7E63489BEDCD}" destId="{7660A024-DA3D-453F-B3FD-3D9FF6CC3392}" srcOrd="0" destOrd="0" presId="urn:microsoft.com/office/officeart/2005/8/layout/chevron2"/>
    <dgm:cxn modelId="{D7F846C9-4006-421A-8053-83879732601F}" srcId="{A017EC2B-6139-417A-B6D0-875A04CEED62}" destId="{3A125782-4C60-4226-880F-82B5CF413E7F}" srcOrd="0" destOrd="0" parTransId="{B9935DDB-6EE5-4E0C-B45B-79D824CE356A}" sibTransId="{3C5375C2-2F58-41A4-85D8-D2243944456C}"/>
    <dgm:cxn modelId="{65D33358-5842-4D05-A0BF-B6487B4C3A20}" srcId="{A86B16C5-4F61-4505-95CD-E89CFA5E22F8}" destId="{F42352F4-B927-4458-AC43-9591AC48A1C6}" srcOrd="0" destOrd="0" parTransId="{37686923-1F6C-4E32-8215-A6F7A15A77FF}" sibTransId="{32C72913-14C7-4E61-A58F-16A54DFABF77}"/>
    <dgm:cxn modelId="{F2C17EC3-8204-4026-BCE5-9F9876C4269A}" type="presOf" srcId="{A86B16C5-4F61-4505-95CD-E89CFA5E22F8}" destId="{43675DA8-3661-45D7-AB22-C091ECAA83ED}" srcOrd="0" destOrd="0" presId="urn:microsoft.com/office/officeart/2005/8/layout/chevron2"/>
    <dgm:cxn modelId="{6E63DFB7-85F0-4733-BEFA-A1791AB265C6}" type="presOf" srcId="{3C489B8C-5B1D-4939-B680-CBF523E35F87}" destId="{35069D59-DE7D-4338-9E14-ED864E79677E}" srcOrd="0" destOrd="0" presId="urn:microsoft.com/office/officeart/2005/8/layout/chevron2"/>
    <dgm:cxn modelId="{90504FF8-C817-40A4-B205-ABA0236E5D37}" type="presOf" srcId="{3A125782-4C60-4226-880F-82B5CF413E7F}" destId="{A64A64F2-92C9-4C8D-B2A3-48976F30998A}" srcOrd="0" destOrd="0" presId="urn:microsoft.com/office/officeart/2005/8/layout/chevron2"/>
    <dgm:cxn modelId="{F3BDB5F9-0F47-41E7-A0F0-91321218993A}" type="presOf" srcId="{22B6F27A-30EB-4F5E-AE02-A19614B8A921}" destId="{A64A64F2-92C9-4C8D-B2A3-48976F30998A}" srcOrd="0" destOrd="1" presId="urn:microsoft.com/office/officeart/2005/8/layout/chevron2"/>
    <dgm:cxn modelId="{3DB83976-EDBF-4548-8D88-57747F453DF4}" type="presOf" srcId="{F42352F4-B927-4458-AC43-9591AC48A1C6}" destId="{02D114DA-505C-430D-9A78-FA45D82F05BF}" srcOrd="0" destOrd="0" presId="urn:microsoft.com/office/officeart/2005/8/layout/chevron2"/>
    <dgm:cxn modelId="{FC08FBF7-AFF8-4682-99A8-BEC24C42291E}" srcId="{A86B16C5-4F61-4505-95CD-E89CFA5E22F8}" destId="{A017EC2B-6139-417A-B6D0-875A04CEED62}" srcOrd="1" destOrd="0" parTransId="{E4890104-9567-4D5C-A725-94A6438EC523}" sibTransId="{3CF5906C-DF19-472A-882E-03E4681E11EA}"/>
    <dgm:cxn modelId="{DB51CBB3-F012-49D3-BFDC-413814C7C9A0}" type="presParOf" srcId="{43675DA8-3661-45D7-AB22-C091ECAA83ED}" destId="{6691DAFF-DD12-4B80-9288-304237B076BB}" srcOrd="0" destOrd="0" presId="urn:microsoft.com/office/officeart/2005/8/layout/chevron2"/>
    <dgm:cxn modelId="{2DBEE7B3-6C54-49FC-891D-EBDE4B49CDC1}" type="presParOf" srcId="{6691DAFF-DD12-4B80-9288-304237B076BB}" destId="{02D114DA-505C-430D-9A78-FA45D82F05BF}" srcOrd="0" destOrd="0" presId="urn:microsoft.com/office/officeart/2005/8/layout/chevron2"/>
    <dgm:cxn modelId="{F94758BB-C4DE-4CAF-B0F9-4661F9B560C4}" type="presParOf" srcId="{6691DAFF-DD12-4B80-9288-304237B076BB}" destId="{7660A024-DA3D-453F-B3FD-3D9FF6CC3392}" srcOrd="1" destOrd="0" presId="urn:microsoft.com/office/officeart/2005/8/layout/chevron2"/>
    <dgm:cxn modelId="{7991ED4E-EDDF-43BD-83C8-B0737A997664}" type="presParOf" srcId="{43675DA8-3661-45D7-AB22-C091ECAA83ED}" destId="{78CA32E7-CC45-4A20-A9E1-46F60C48ABBA}" srcOrd="1" destOrd="0" presId="urn:microsoft.com/office/officeart/2005/8/layout/chevron2"/>
    <dgm:cxn modelId="{B0715317-7358-4BD0-9E35-B9E0C828FF73}" type="presParOf" srcId="{43675DA8-3661-45D7-AB22-C091ECAA83ED}" destId="{09D5BE0E-A0BA-4A5B-9C5E-86D441731669}" srcOrd="2" destOrd="0" presId="urn:microsoft.com/office/officeart/2005/8/layout/chevron2"/>
    <dgm:cxn modelId="{8A00D948-ADF4-4DE1-A26A-BFDFB84A93AC}" type="presParOf" srcId="{09D5BE0E-A0BA-4A5B-9C5E-86D441731669}" destId="{211395E7-2100-4609-A700-EC6C357B6328}" srcOrd="0" destOrd="0" presId="urn:microsoft.com/office/officeart/2005/8/layout/chevron2"/>
    <dgm:cxn modelId="{45674AE9-076E-4442-A63A-C515F227A3D1}" type="presParOf" srcId="{09D5BE0E-A0BA-4A5B-9C5E-86D441731669}" destId="{A64A64F2-92C9-4C8D-B2A3-48976F30998A}" srcOrd="1" destOrd="0" presId="urn:microsoft.com/office/officeart/2005/8/layout/chevron2"/>
    <dgm:cxn modelId="{E69F37FA-FBA4-44A4-A520-8029E79AA554}" type="presParOf" srcId="{43675DA8-3661-45D7-AB22-C091ECAA83ED}" destId="{6CE719B2-7AF5-4A12-A9A8-8FEAF7C054FE}" srcOrd="3" destOrd="0" presId="urn:microsoft.com/office/officeart/2005/8/layout/chevron2"/>
    <dgm:cxn modelId="{25906B08-9C7F-4552-97A4-87A105548C2F}" type="presParOf" srcId="{43675DA8-3661-45D7-AB22-C091ECAA83ED}" destId="{0E78731F-345C-433A-B1DB-E60851893E79}" srcOrd="4" destOrd="0" presId="urn:microsoft.com/office/officeart/2005/8/layout/chevron2"/>
    <dgm:cxn modelId="{FFB695BD-747E-4F9E-A312-60A41CB45805}" type="presParOf" srcId="{0E78731F-345C-433A-B1DB-E60851893E79}" destId="{30DB084F-E5B4-4B67-B3AE-19A0DA4E6ACC}" srcOrd="0" destOrd="0" presId="urn:microsoft.com/office/officeart/2005/8/layout/chevron2"/>
    <dgm:cxn modelId="{2A25B07B-13F2-4CFA-8DC6-A09D65F44049}" type="presParOf" srcId="{0E78731F-345C-433A-B1DB-E60851893E79}" destId="{35069D59-DE7D-4338-9E14-ED864E79677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B16C5-4F61-4505-95CD-E89CFA5E22F8}"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s-CO"/>
        </a:p>
      </dgm:t>
    </dgm:pt>
    <dgm:pt modelId="{F42352F4-B927-4458-AC43-9591AC48A1C6}">
      <dgm:prSet phldrT="[Texto]" custT="1"/>
      <dgm:spPr/>
      <dgm:t>
        <a:bodyPr/>
        <a:lstStyle/>
        <a:p>
          <a:r>
            <a:rPr lang="es-CO" sz="1600" dirty="0"/>
            <a:t>Hipótesis de una sola Variable</a:t>
          </a:r>
        </a:p>
      </dgm:t>
    </dgm:pt>
    <dgm:pt modelId="{37686923-1F6C-4E32-8215-A6F7A15A77FF}" type="parTrans" cxnId="{65D33358-5842-4D05-A0BF-B6487B4C3A20}">
      <dgm:prSet/>
      <dgm:spPr/>
      <dgm:t>
        <a:bodyPr/>
        <a:lstStyle/>
        <a:p>
          <a:endParaRPr lang="es-CO"/>
        </a:p>
      </dgm:t>
    </dgm:pt>
    <dgm:pt modelId="{32C72913-14C7-4E61-A58F-16A54DFABF77}" type="sibTrans" cxnId="{65D33358-5842-4D05-A0BF-B6487B4C3A20}">
      <dgm:prSet/>
      <dgm:spPr/>
      <dgm:t>
        <a:bodyPr/>
        <a:lstStyle/>
        <a:p>
          <a:endParaRPr lang="es-CO"/>
        </a:p>
      </dgm:t>
    </dgm:pt>
    <dgm:pt modelId="{A1D52552-0401-427D-9808-7E63489BEDCD}">
      <dgm:prSet phldrT="[Texto]" custT="1"/>
      <dgm:spPr/>
      <dgm:t>
        <a:bodyPr/>
        <a:lstStyle/>
        <a:p>
          <a:pPr algn="just"/>
          <a:r>
            <a:rPr lang="es-CO" sz="1200" dirty="0"/>
            <a:t>Son aquellas que se plantean cuando se intenta probar la existencia de una característica del fenómeno explicado.</a:t>
          </a:r>
        </a:p>
      </dgm:t>
    </dgm:pt>
    <dgm:pt modelId="{E2B28066-3219-46EE-AD83-B2524A213A77}" type="parTrans" cxnId="{29455304-5302-433F-B165-DBD841CB21BC}">
      <dgm:prSet/>
      <dgm:spPr/>
      <dgm:t>
        <a:bodyPr/>
        <a:lstStyle/>
        <a:p>
          <a:endParaRPr lang="es-CO"/>
        </a:p>
      </dgm:t>
    </dgm:pt>
    <dgm:pt modelId="{94C276B3-F311-46CD-9947-BFCEF9C1EF73}" type="sibTrans" cxnId="{29455304-5302-433F-B165-DBD841CB21BC}">
      <dgm:prSet/>
      <dgm:spPr/>
      <dgm:t>
        <a:bodyPr/>
        <a:lstStyle/>
        <a:p>
          <a:endParaRPr lang="es-CO"/>
        </a:p>
      </dgm:t>
    </dgm:pt>
    <dgm:pt modelId="{A408DD53-9162-4E4D-AF3A-3713B45C6832}">
      <dgm:prSet phldrT="[Texto]" custT="1"/>
      <dgm:spPr/>
      <dgm:t>
        <a:bodyPr/>
        <a:lstStyle/>
        <a:p>
          <a:pPr algn="just"/>
          <a:r>
            <a:rPr lang="es-CO" sz="1200" b="1" dirty="0"/>
            <a:t>EJEMPLO: </a:t>
          </a:r>
          <a:r>
            <a:rPr lang="es-CO" sz="1200" b="0" dirty="0"/>
            <a:t>“Las personas que consumen mucho café, en su mayoría son hipertensos”.</a:t>
          </a:r>
          <a:endParaRPr lang="es-CO" sz="1200" b="1" dirty="0"/>
        </a:p>
      </dgm:t>
    </dgm:pt>
    <dgm:pt modelId="{16160A8A-50C8-4991-8479-8AD470AD8FB9}" type="parTrans" cxnId="{8F20BE9B-B569-4792-9804-3EF7B0E14CB3}">
      <dgm:prSet/>
      <dgm:spPr/>
      <dgm:t>
        <a:bodyPr/>
        <a:lstStyle/>
        <a:p>
          <a:endParaRPr lang="es-CO"/>
        </a:p>
      </dgm:t>
    </dgm:pt>
    <dgm:pt modelId="{068B2BD9-180B-4D57-AD99-03A7F91C14CF}" type="sibTrans" cxnId="{8F20BE9B-B569-4792-9804-3EF7B0E14CB3}">
      <dgm:prSet/>
      <dgm:spPr/>
      <dgm:t>
        <a:bodyPr/>
        <a:lstStyle/>
        <a:p>
          <a:endParaRPr lang="es-CO"/>
        </a:p>
      </dgm:t>
    </dgm:pt>
    <dgm:pt modelId="{A017EC2B-6139-417A-B6D0-875A04CEED62}">
      <dgm:prSet phldrT="[Texto]" custT="1"/>
      <dgm:spPr/>
      <dgm:t>
        <a:bodyPr/>
        <a:lstStyle/>
        <a:p>
          <a:r>
            <a:rPr lang="es-CO" sz="1600" dirty="0"/>
            <a:t>Hipótesis que relacionan dos o más Variables</a:t>
          </a:r>
        </a:p>
      </dgm:t>
    </dgm:pt>
    <dgm:pt modelId="{E4890104-9567-4D5C-A725-94A6438EC523}" type="parTrans" cxnId="{FC08FBF7-AFF8-4682-99A8-BEC24C42291E}">
      <dgm:prSet/>
      <dgm:spPr/>
      <dgm:t>
        <a:bodyPr/>
        <a:lstStyle/>
        <a:p>
          <a:endParaRPr lang="es-CO"/>
        </a:p>
      </dgm:t>
    </dgm:pt>
    <dgm:pt modelId="{3CF5906C-DF19-472A-882E-03E4681E11EA}" type="sibTrans" cxnId="{FC08FBF7-AFF8-4682-99A8-BEC24C42291E}">
      <dgm:prSet/>
      <dgm:spPr/>
      <dgm:t>
        <a:bodyPr/>
        <a:lstStyle/>
        <a:p>
          <a:endParaRPr lang="es-CO"/>
        </a:p>
      </dgm:t>
    </dgm:pt>
    <dgm:pt modelId="{3A125782-4C60-4226-880F-82B5CF413E7F}">
      <dgm:prSet phldrT="[Texto]" custT="1"/>
      <dgm:spPr/>
      <dgm:t>
        <a:bodyPr/>
        <a:lstStyle/>
        <a:p>
          <a:pPr algn="just"/>
          <a:r>
            <a:rPr lang="es-CO" sz="1200" dirty="0"/>
            <a:t>En este tipo de hipótesis se expresa la asociación entre la variable dependiente e independiente.</a:t>
          </a:r>
        </a:p>
      </dgm:t>
    </dgm:pt>
    <dgm:pt modelId="{B9935DDB-6EE5-4E0C-B45B-79D824CE356A}" type="parTrans" cxnId="{D7F846C9-4006-421A-8053-83879732601F}">
      <dgm:prSet/>
      <dgm:spPr/>
      <dgm:t>
        <a:bodyPr/>
        <a:lstStyle/>
        <a:p>
          <a:endParaRPr lang="es-CO"/>
        </a:p>
      </dgm:t>
    </dgm:pt>
    <dgm:pt modelId="{3C5375C2-2F58-41A4-85D8-D2243944456C}" type="sibTrans" cxnId="{D7F846C9-4006-421A-8053-83879732601F}">
      <dgm:prSet/>
      <dgm:spPr/>
      <dgm:t>
        <a:bodyPr/>
        <a:lstStyle/>
        <a:p>
          <a:endParaRPr lang="es-CO"/>
        </a:p>
      </dgm:t>
    </dgm:pt>
    <dgm:pt modelId="{22B6F27A-30EB-4F5E-AE02-A19614B8A921}">
      <dgm:prSet phldrT="[Texto]" custT="1"/>
      <dgm:spPr/>
      <dgm:t>
        <a:bodyPr/>
        <a:lstStyle/>
        <a:p>
          <a:pPr algn="just"/>
          <a:r>
            <a:rPr lang="es-CO" sz="1200" b="1" dirty="0"/>
            <a:t>EJEMPLO: </a:t>
          </a:r>
          <a:r>
            <a:rPr lang="es-CO" sz="1200" b="0" dirty="0"/>
            <a:t>“Cuanto mayor es el ingreso económico familiar mayor es el nivel del ahorro.</a:t>
          </a:r>
          <a:r>
            <a:rPr lang="es-CO" sz="1200" b="0" u="none" dirty="0"/>
            <a:t>”</a:t>
          </a:r>
          <a:endParaRPr lang="es-CO" sz="1200" b="1" u="sng" dirty="0"/>
        </a:p>
      </dgm:t>
    </dgm:pt>
    <dgm:pt modelId="{3742E4FA-C8D5-4DC5-AE28-DD8076029F5D}" type="parTrans" cxnId="{E13ED933-7796-4530-8261-0BF2C0058B78}">
      <dgm:prSet/>
      <dgm:spPr/>
      <dgm:t>
        <a:bodyPr/>
        <a:lstStyle/>
        <a:p>
          <a:endParaRPr lang="es-CO"/>
        </a:p>
      </dgm:t>
    </dgm:pt>
    <dgm:pt modelId="{35E3F21E-CB2F-4A64-8CE5-2C672AF072F4}" type="sibTrans" cxnId="{E13ED933-7796-4530-8261-0BF2C0058B78}">
      <dgm:prSet/>
      <dgm:spPr/>
      <dgm:t>
        <a:bodyPr/>
        <a:lstStyle/>
        <a:p>
          <a:endParaRPr lang="es-CO"/>
        </a:p>
      </dgm:t>
    </dgm:pt>
    <dgm:pt modelId="{43675DA8-3661-45D7-AB22-C091ECAA83ED}" type="pres">
      <dgm:prSet presAssocID="{A86B16C5-4F61-4505-95CD-E89CFA5E22F8}" presName="linearFlow" presStyleCnt="0">
        <dgm:presLayoutVars>
          <dgm:dir/>
          <dgm:animLvl val="lvl"/>
          <dgm:resizeHandles val="exact"/>
        </dgm:presLayoutVars>
      </dgm:prSet>
      <dgm:spPr/>
      <dgm:t>
        <a:bodyPr/>
        <a:lstStyle/>
        <a:p>
          <a:endParaRPr lang="es-CO"/>
        </a:p>
      </dgm:t>
    </dgm:pt>
    <dgm:pt modelId="{6691DAFF-DD12-4B80-9288-304237B076BB}" type="pres">
      <dgm:prSet presAssocID="{F42352F4-B927-4458-AC43-9591AC48A1C6}" presName="composite" presStyleCnt="0"/>
      <dgm:spPr/>
    </dgm:pt>
    <dgm:pt modelId="{02D114DA-505C-430D-9A78-FA45D82F05BF}" type="pres">
      <dgm:prSet presAssocID="{F42352F4-B927-4458-AC43-9591AC48A1C6}" presName="parentText" presStyleLbl="alignNode1" presStyleIdx="0" presStyleCnt="2">
        <dgm:presLayoutVars>
          <dgm:chMax val="1"/>
          <dgm:bulletEnabled val="1"/>
        </dgm:presLayoutVars>
      </dgm:prSet>
      <dgm:spPr/>
      <dgm:t>
        <a:bodyPr/>
        <a:lstStyle/>
        <a:p>
          <a:endParaRPr lang="es-CO"/>
        </a:p>
      </dgm:t>
    </dgm:pt>
    <dgm:pt modelId="{7660A024-DA3D-453F-B3FD-3D9FF6CC3392}" type="pres">
      <dgm:prSet presAssocID="{F42352F4-B927-4458-AC43-9591AC48A1C6}" presName="descendantText" presStyleLbl="alignAcc1" presStyleIdx="0" presStyleCnt="2">
        <dgm:presLayoutVars>
          <dgm:bulletEnabled val="1"/>
        </dgm:presLayoutVars>
      </dgm:prSet>
      <dgm:spPr/>
      <dgm:t>
        <a:bodyPr/>
        <a:lstStyle/>
        <a:p>
          <a:endParaRPr lang="es-CO"/>
        </a:p>
      </dgm:t>
    </dgm:pt>
    <dgm:pt modelId="{78CA32E7-CC45-4A20-A9E1-46F60C48ABBA}" type="pres">
      <dgm:prSet presAssocID="{32C72913-14C7-4E61-A58F-16A54DFABF77}" presName="sp" presStyleCnt="0"/>
      <dgm:spPr/>
    </dgm:pt>
    <dgm:pt modelId="{09D5BE0E-A0BA-4A5B-9C5E-86D441731669}" type="pres">
      <dgm:prSet presAssocID="{A017EC2B-6139-417A-B6D0-875A04CEED62}" presName="composite" presStyleCnt="0"/>
      <dgm:spPr/>
    </dgm:pt>
    <dgm:pt modelId="{211395E7-2100-4609-A700-EC6C357B6328}" type="pres">
      <dgm:prSet presAssocID="{A017EC2B-6139-417A-B6D0-875A04CEED62}" presName="parentText" presStyleLbl="alignNode1" presStyleIdx="1" presStyleCnt="2">
        <dgm:presLayoutVars>
          <dgm:chMax val="1"/>
          <dgm:bulletEnabled val="1"/>
        </dgm:presLayoutVars>
      </dgm:prSet>
      <dgm:spPr/>
      <dgm:t>
        <a:bodyPr/>
        <a:lstStyle/>
        <a:p>
          <a:endParaRPr lang="es-CO"/>
        </a:p>
      </dgm:t>
    </dgm:pt>
    <dgm:pt modelId="{A64A64F2-92C9-4C8D-B2A3-48976F30998A}" type="pres">
      <dgm:prSet presAssocID="{A017EC2B-6139-417A-B6D0-875A04CEED62}" presName="descendantText" presStyleLbl="alignAcc1" presStyleIdx="1" presStyleCnt="2">
        <dgm:presLayoutVars>
          <dgm:bulletEnabled val="1"/>
        </dgm:presLayoutVars>
      </dgm:prSet>
      <dgm:spPr/>
      <dgm:t>
        <a:bodyPr/>
        <a:lstStyle/>
        <a:p>
          <a:endParaRPr lang="es-CO"/>
        </a:p>
      </dgm:t>
    </dgm:pt>
  </dgm:ptLst>
  <dgm:cxnLst>
    <dgm:cxn modelId="{E13ED933-7796-4530-8261-0BF2C0058B78}" srcId="{A017EC2B-6139-417A-B6D0-875A04CEED62}" destId="{22B6F27A-30EB-4F5E-AE02-A19614B8A921}" srcOrd="1" destOrd="0" parTransId="{3742E4FA-C8D5-4DC5-AE28-DD8076029F5D}" sibTransId="{35E3F21E-CB2F-4A64-8CE5-2C672AF072F4}"/>
    <dgm:cxn modelId="{FC08FBF7-AFF8-4682-99A8-BEC24C42291E}" srcId="{A86B16C5-4F61-4505-95CD-E89CFA5E22F8}" destId="{A017EC2B-6139-417A-B6D0-875A04CEED62}" srcOrd="1" destOrd="0" parTransId="{E4890104-9567-4D5C-A725-94A6438EC523}" sibTransId="{3CF5906C-DF19-472A-882E-03E4681E11EA}"/>
    <dgm:cxn modelId="{65B98EF9-1B16-47E1-8694-3924DBA28F1C}" type="presOf" srcId="{A1D52552-0401-427D-9808-7E63489BEDCD}" destId="{7660A024-DA3D-453F-B3FD-3D9FF6CC3392}" srcOrd="0" destOrd="0" presId="urn:microsoft.com/office/officeart/2005/8/layout/chevron2"/>
    <dgm:cxn modelId="{5D97782F-C9C0-453F-8DAD-B4D1008106D6}" type="presOf" srcId="{A017EC2B-6139-417A-B6D0-875A04CEED62}" destId="{211395E7-2100-4609-A700-EC6C357B6328}" srcOrd="0" destOrd="0" presId="urn:microsoft.com/office/officeart/2005/8/layout/chevron2"/>
    <dgm:cxn modelId="{65D33358-5842-4D05-A0BF-B6487B4C3A20}" srcId="{A86B16C5-4F61-4505-95CD-E89CFA5E22F8}" destId="{F42352F4-B927-4458-AC43-9591AC48A1C6}" srcOrd="0" destOrd="0" parTransId="{37686923-1F6C-4E32-8215-A6F7A15A77FF}" sibTransId="{32C72913-14C7-4E61-A58F-16A54DFABF77}"/>
    <dgm:cxn modelId="{79F2C85E-B802-44D6-97F1-93345B9EAD55}" type="presOf" srcId="{F42352F4-B927-4458-AC43-9591AC48A1C6}" destId="{02D114DA-505C-430D-9A78-FA45D82F05BF}" srcOrd="0" destOrd="0" presId="urn:microsoft.com/office/officeart/2005/8/layout/chevron2"/>
    <dgm:cxn modelId="{387A7E22-2133-4FD9-A1AF-6C572F83A530}" type="presOf" srcId="{A408DD53-9162-4E4D-AF3A-3713B45C6832}" destId="{7660A024-DA3D-453F-B3FD-3D9FF6CC3392}" srcOrd="0" destOrd="1" presId="urn:microsoft.com/office/officeart/2005/8/layout/chevron2"/>
    <dgm:cxn modelId="{4B8212EB-0A57-4A7C-B0B3-093B72C862EB}" type="presOf" srcId="{3A125782-4C60-4226-880F-82B5CF413E7F}" destId="{A64A64F2-92C9-4C8D-B2A3-48976F30998A}" srcOrd="0" destOrd="0" presId="urn:microsoft.com/office/officeart/2005/8/layout/chevron2"/>
    <dgm:cxn modelId="{29455304-5302-433F-B165-DBD841CB21BC}" srcId="{F42352F4-B927-4458-AC43-9591AC48A1C6}" destId="{A1D52552-0401-427D-9808-7E63489BEDCD}" srcOrd="0" destOrd="0" parTransId="{E2B28066-3219-46EE-AD83-B2524A213A77}" sibTransId="{94C276B3-F311-46CD-9947-BFCEF9C1EF73}"/>
    <dgm:cxn modelId="{EB74F397-6433-446D-B0E5-0F8DFA3125D0}" type="presOf" srcId="{A86B16C5-4F61-4505-95CD-E89CFA5E22F8}" destId="{43675DA8-3661-45D7-AB22-C091ECAA83ED}" srcOrd="0" destOrd="0" presId="urn:microsoft.com/office/officeart/2005/8/layout/chevron2"/>
    <dgm:cxn modelId="{46B86F6C-1DEE-42AC-BC1F-3A2B10665C92}" type="presOf" srcId="{22B6F27A-30EB-4F5E-AE02-A19614B8A921}" destId="{A64A64F2-92C9-4C8D-B2A3-48976F30998A}" srcOrd="0" destOrd="1" presId="urn:microsoft.com/office/officeart/2005/8/layout/chevron2"/>
    <dgm:cxn modelId="{8F20BE9B-B569-4792-9804-3EF7B0E14CB3}" srcId="{F42352F4-B927-4458-AC43-9591AC48A1C6}" destId="{A408DD53-9162-4E4D-AF3A-3713B45C6832}" srcOrd="1" destOrd="0" parTransId="{16160A8A-50C8-4991-8479-8AD470AD8FB9}" sibTransId="{068B2BD9-180B-4D57-AD99-03A7F91C14CF}"/>
    <dgm:cxn modelId="{D7F846C9-4006-421A-8053-83879732601F}" srcId="{A017EC2B-6139-417A-B6D0-875A04CEED62}" destId="{3A125782-4C60-4226-880F-82B5CF413E7F}" srcOrd="0" destOrd="0" parTransId="{B9935DDB-6EE5-4E0C-B45B-79D824CE356A}" sibTransId="{3C5375C2-2F58-41A4-85D8-D2243944456C}"/>
    <dgm:cxn modelId="{58E62784-FAF3-4B2F-874B-09D30BC41EEA}" type="presParOf" srcId="{43675DA8-3661-45D7-AB22-C091ECAA83ED}" destId="{6691DAFF-DD12-4B80-9288-304237B076BB}" srcOrd="0" destOrd="0" presId="urn:microsoft.com/office/officeart/2005/8/layout/chevron2"/>
    <dgm:cxn modelId="{48FA8B1A-C54E-409B-9DC7-2ED131435825}" type="presParOf" srcId="{6691DAFF-DD12-4B80-9288-304237B076BB}" destId="{02D114DA-505C-430D-9A78-FA45D82F05BF}" srcOrd="0" destOrd="0" presId="urn:microsoft.com/office/officeart/2005/8/layout/chevron2"/>
    <dgm:cxn modelId="{31C88321-6B84-4224-93DC-20FE5EC5FDB1}" type="presParOf" srcId="{6691DAFF-DD12-4B80-9288-304237B076BB}" destId="{7660A024-DA3D-453F-B3FD-3D9FF6CC3392}" srcOrd="1" destOrd="0" presId="urn:microsoft.com/office/officeart/2005/8/layout/chevron2"/>
    <dgm:cxn modelId="{F59E5FF9-12BE-4447-91FC-EA85E726FB74}" type="presParOf" srcId="{43675DA8-3661-45D7-AB22-C091ECAA83ED}" destId="{78CA32E7-CC45-4A20-A9E1-46F60C48ABBA}" srcOrd="1" destOrd="0" presId="urn:microsoft.com/office/officeart/2005/8/layout/chevron2"/>
    <dgm:cxn modelId="{27BCAA95-9C0C-41EA-BD20-ABF09966BEB3}" type="presParOf" srcId="{43675DA8-3661-45D7-AB22-C091ECAA83ED}" destId="{09D5BE0E-A0BA-4A5B-9C5E-86D441731669}" srcOrd="2" destOrd="0" presId="urn:microsoft.com/office/officeart/2005/8/layout/chevron2"/>
    <dgm:cxn modelId="{3688928E-79EB-467C-A42F-C6A314D64BBF}" type="presParOf" srcId="{09D5BE0E-A0BA-4A5B-9C5E-86D441731669}" destId="{211395E7-2100-4609-A700-EC6C357B6328}" srcOrd="0" destOrd="0" presId="urn:microsoft.com/office/officeart/2005/8/layout/chevron2"/>
    <dgm:cxn modelId="{AC4955DA-07B9-423A-B738-8CADF5BEB66C}" type="presParOf" srcId="{09D5BE0E-A0BA-4A5B-9C5E-86D441731669}" destId="{A64A64F2-92C9-4C8D-B2A3-48976F30998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76B196-D495-49BD-815D-1B711506627A}"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CO"/>
        </a:p>
      </dgm:t>
    </dgm:pt>
    <dgm:pt modelId="{B4AA5569-3EFA-42F4-8A45-128C28D2EFEE}">
      <dgm:prSet phldrT="[Texto]"/>
      <dgm:spPr/>
      <dgm:t>
        <a:bodyPr/>
        <a:lstStyle/>
        <a:p>
          <a:r>
            <a:rPr lang="es-CO" dirty="0"/>
            <a:t>Método de investigación</a:t>
          </a:r>
        </a:p>
      </dgm:t>
    </dgm:pt>
    <dgm:pt modelId="{8B97BE7F-D48C-40A3-99BC-EA05CEA84BC7}" type="parTrans" cxnId="{40723CF6-AC4C-492D-9CFF-CAFD0346318D}">
      <dgm:prSet/>
      <dgm:spPr/>
      <dgm:t>
        <a:bodyPr/>
        <a:lstStyle/>
        <a:p>
          <a:endParaRPr lang="es-CO"/>
        </a:p>
      </dgm:t>
    </dgm:pt>
    <dgm:pt modelId="{04F6D967-7E69-428E-9916-A92EFBBB98A1}" type="sibTrans" cxnId="{40723CF6-AC4C-492D-9CFF-CAFD0346318D}">
      <dgm:prSet/>
      <dgm:spPr/>
      <dgm:t>
        <a:bodyPr/>
        <a:lstStyle/>
        <a:p>
          <a:endParaRPr lang="es-CO"/>
        </a:p>
      </dgm:t>
    </dgm:pt>
    <dgm:pt modelId="{478089D0-F25F-4816-A84A-CD136A347FDE}">
      <dgm:prSet phldrT="[Texto]"/>
      <dgm:spPr/>
      <dgm:t>
        <a:bodyPr/>
        <a:lstStyle/>
        <a:p>
          <a:r>
            <a:rPr lang="es-CO" dirty="0"/>
            <a:t>Población y muestra</a:t>
          </a:r>
        </a:p>
      </dgm:t>
    </dgm:pt>
    <dgm:pt modelId="{88617838-9A36-4365-97DE-D8142C54E468}" type="parTrans" cxnId="{CF0441AD-4F5A-4BCF-A470-A4C8CED70B70}">
      <dgm:prSet/>
      <dgm:spPr/>
      <dgm:t>
        <a:bodyPr/>
        <a:lstStyle/>
        <a:p>
          <a:endParaRPr lang="es-CO"/>
        </a:p>
      </dgm:t>
    </dgm:pt>
    <dgm:pt modelId="{663E4182-6387-4B8F-8C5F-BB3A4221FEE8}" type="sibTrans" cxnId="{CF0441AD-4F5A-4BCF-A470-A4C8CED70B70}">
      <dgm:prSet/>
      <dgm:spPr/>
      <dgm:t>
        <a:bodyPr/>
        <a:lstStyle/>
        <a:p>
          <a:endParaRPr lang="es-CO"/>
        </a:p>
      </dgm:t>
    </dgm:pt>
    <dgm:pt modelId="{DF1B263F-CA37-437A-B802-1E1D82693B5A}">
      <dgm:prSet phldrT="[Texto]"/>
      <dgm:spPr/>
      <dgm:t>
        <a:bodyPr/>
        <a:lstStyle/>
        <a:p>
          <a:r>
            <a:rPr lang="es-CO" dirty="0"/>
            <a:t>Tipo de investigación</a:t>
          </a:r>
        </a:p>
      </dgm:t>
    </dgm:pt>
    <dgm:pt modelId="{E79C6E3E-9FAE-4E04-92BB-2D4BC57348BB}" type="sibTrans" cxnId="{2FE65793-F13B-426E-BAA5-53C3ABCFDCD1}">
      <dgm:prSet/>
      <dgm:spPr/>
      <dgm:t>
        <a:bodyPr/>
        <a:lstStyle/>
        <a:p>
          <a:endParaRPr lang="es-CO"/>
        </a:p>
      </dgm:t>
    </dgm:pt>
    <dgm:pt modelId="{C57914D9-8D47-42FF-AB66-AD88DA27763D}" type="parTrans" cxnId="{2FE65793-F13B-426E-BAA5-53C3ABCFDCD1}">
      <dgm:prSet/>
      <dgm:spPr/>
      <dgm:t>
        <a:bodyPr/>
        <a:lstStyle/>
        <a:p>
          <a:endParaRPr lang="es-CO"/>
        </a:p>
      </dgm:t>
    </dgm:pt>
    <dgm:pt modelId="{EA068B88-D3AE-49EC-B4F8-9F64A3411030}">
      <dgm:prSet phldrT="[Texto]"/>
      <dgm:spPr/>
      <dgm:t>
        <a:bodyPr/>
        <a:lstStyle/>
        <a:p>
          <a:r>
            <a:rPr lang="es-CO" dirty="0"/>
            <a:t>Sistematización de variables</a:t>
          </a:r>
        </a:p>
      </dgm:t>
    </dgm:pt>
    <dgm:pt modelId="{0A60C363-41F7-4832-8A23-53333858F045}" type="parTrans" cxnId="{7F086A0E-F800-41D3-8347-EFD43A3306C7}">
      <dgm:prSet/>
      <dgm:spPr/>
      <dgm:t>
        <a:bodyPr/>
        <a:lstStyle/>
        <a:p>
          <a:endParaRPr lang="es-CO"/>
        </a:p>
      </dgm:t>
    </dgm:pt>
    <dgm:pt modelId="{1E1074A3-349F-434C-BD5C-09DC5100ED1F}" type="sibTrans" cxnId="{7F086A0E-F800-41D3-8347-EFD43A3306C7}">
      <dgm:prSet/>
      <dgm:spPr/>
      <dgm:t>
        <a:bodyPr/>
        <a:lstStyle/>
        <a:p>
          <a:endParaRPr lang="es-CO"/>
        </a:p>
      </dgm:t>
    </dgm:pt>
    <dgm:pt modelId="{48EB231B-1379-4EF3-B218-9E4681E6178D}">
      <dgm:prSet phldrT="[Texto]"/>
      <dgm:spPr/>
      <dgm:t>
        <a:bodyPr/>
        <a:lstStyle/>
        <a:p>
          <a:r>
            <a:rPr lang="es-CO" dirty="0"/>
            <a:t>Tratamiento de la información</a:t>
          </a:r>
        </a:p>
      </dgm:t>
    </dgm:pt>
    <dgm:pt modelId="{AC0FF338-70E9-497B-8451-8C8F42E2AAC6}" type="parTrans" cxnId="{FED8C357-EFB0-4457-AAE5-C845828B4819}">
      <dgm:prSet/>
      <dgm:spPr/>
      <dgm:t>
        <a:bodyPr/>
        <a:lstStyle/>
        <a:p>
          <a:endParaRPr lang="es-CO"/>
        </a:p>
      </dgm:t>
    </dgm:pt>
    <dgm:pt modelId="{06B064F3-6946-4206-9646-6CB271082DCD}" type="sibTrans" cxnId="{FED8C357-EFB0-4457-AAE5-C845828B4819}">
      <dgm:prSet/>
      <dgm:spPr/>
      <dgm:t>
        <a:bodyPr/>
        <a:lstStyle/>
        <a:p>
          <a:endParaRPr lang="es-CO"/>
        </a:p>
      </dgm:t>
    </dgm:pt>
    <dgm:pt modelId="{2C94D84E-86A8-4B2C-862B-107D57212C81}" type="pres">
      <dgm:prSet presAssocID="{0876B196-D495-49BD-815D-1B711506627A}" presName="Name0" presStyleCnt="0">
        <dgm:presLayoutVars>
          <dgm:dir/>
          <dgm:resizeHandles val="exact"/>
        </dgm:presLayoutVars>
      </dgm:prSet>
      <dgm:spPr/>
      <dgm:t>
        <a:bodyPr/>
        <a:lstStyle/>
        <a:p>
          <a:endParaRPr lang="es-CO"/>
        </a:p>
      </dgm:t>
    </dgm:pt>
    <dgm:pt modelId="{6F995DDA-8263-4D8B-A3B6-BAFAA6EE217F}" type="pres">
      <dgm:prSet presAssocID="{DF1B263F-CA37-437A-B802-1E1D82693B5A}" presName="compNode" presStyleCnt="0"/>
      <dgm:spPr/>
    </dgm:pt>
    <dgm:pt modelId="{0BD7C0E1-5F25-4C10-B48C-ECCF22B4D1E6}" type="pres">
      <dgm:prSet presAssocID="{DF1B263F-CA37-437A-B802-1E1D82693B5A}"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t>
        <a:bodyPr/>
        <a:lstStyle/>
        <a:p>
          <a:endParaRPr lang="es-CO"/>
        </a:p>
      </dgm:t>
    </dgm:pt>
    <dgm:pt modelId="{31CAB722-2AA6-4A38-B60F-67B3098E6A34}" type="pres">
      <dgm:prSet presAssocID="{DF1B263F-CA37-437A-B802-1E1D82693B5A}" presName="textRect" presStyleLbl="revTx" presStyleIdx="0" presStyleCnt="5">
        <dgm:presLayoutVars>
          <dgm:bulletEnabled val="1"/>
        </dgm:presLayoutVars>
      </dgm:prSet>
      <dgm:spPr/>
      <dgm:t>
        <a:bodyPr/>
        <a:lstStyle/>
        <a:p>
          <a:endParaRPr lang="es-CO"/>
        </a:p>
      </dgm:t>
    </dgm:pt>
    <dgm:pt modelId="{1B8B1D00-8B44-495A-8C47-01FBB528DBCC}" type="pres">
      <dgm:prSet presAssocID="{E79C6E3E-9FAE-4E04-92BB-2D4BC57348BB}" presName="sibTrans" presStyleLbl="sibTrans2D1" presStyleIdx="0" presStyleCnt="0"/>
      <dgm:spPr/>
      <dgm:t>
        <a:bodyPr/>
        <a:lstStyle/>
        <a:p>
          <a:endParaRPr lang="es-CO"/>
        </a:p>
      </dgm:t>
    </dgm:pt>
    <dgm:pt modelId="{284494D4-D51C-4AC0-B91D-6A3125580A0A}" type="pres">
      <dgm:prSet presAssocID="{B4AA5569-3EFA-42F4-8A45-128C28D2EFEE}" presName="compNode" presStyleCnt="0"/>
      <dgm:spPr/>
    </dgm:pt>
    <dgm:pt modelId="{CC9E78C1-4A98-438B-A935-B2009C2301D3}" type="pres">
      <dgm:prSet presAssocID="{B4AA5569-3EFA-42F4-8A45-128C28D2EFEE}" presName="pictRect"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pt>
    <dgm:pt modelId="{635D95D8-35E4-4624-87CA-F57D2405D8D1}" type="pres">
      <dgm:prSet presAssocID="{B4AA5569-3EFA-42F4-8A45-128C28D2EFEE}" presName="textRect" presStyleLbl="revTx" presStyleIdx="1" presStyleCnt="5">
        <dgm:presLayoutVars>
          <dgm:bulletEnabled val="1"/>
        </dgm:presLayoutVars>
      </dgm:prSet>
      <dgm:spPr/>
      <dgm:t>
        <a:bodyPr/>
        <a:lstStyle/>
        <a:p>
          <a:endParaRPr lang="es-CO"/>
        </a:p>
      </dgm:t>
    </dgm:pt>
    <dgm:pt modelId="{597F58BC-1D0C-45B4-A4B1-40762E024944}" type="pres">
      <dgm:prSet presAssocID="{04F6D967-7E69-428E-9916-A92EFBBB98A1}" presName="sibTrans" presStyleLbl="sibTrans2D1" presStyleIdx="0" presStyleCnt="0"/>
      <dgm:spPr/>
      <dgm:t>
        <a:bodyPr/>
        <a:lstStyle/>
        <a:p>
          <a:endParaRPr lang="es-CO"/>
        </a:p>
      </dgm:t>
    </dgm:pt>
    <dgm:pt modelId="{A56B4067-2954-4B97-A225-5560AFFC0503}" type="pres">
      <dgm:prSet presAssocID="{478089D0-F25F-4816-A84A-CD136A347FDE}" presName="compNode" presStyleCnt="0"/>
      <dgm:spPr/>
    </dgm:pt>
    <dgm:pt modelId="{E98BB574-3504-432E-A3F7-B21AD399C2DA}" type="pres">
      <dgm:prSet presAssocID="{478089D0-F25F-4816-A84A-CD136A347FDE}" presName="pict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t>
        <a:bodyPr/>
        <a:lstStyle/>
        <a:p>
          <a:endParaRPr lang="es-CO"/>
        </a:p>
      </dgm:t>
    </dgm:pt>
    <dgm:pt modelId="{FFBD3E82-8F90-4CDF-84B9-C95FA00E235B}" type="pres">
      <dgm:prSet presAssocID="{478089D0-F25F-4816-A84A-CD136A347FDE}" presName="textRect" presStyleLbl="revTx" presStyleIdx="2" presStyleCnt="5">
        <dgm:presLayoutVars>
          <dgm:bulletEnabled val="1"/>
        </dgm:presLayoutVars>
      </dgm:prSet>
      <dgm:spPr/>
      <dgm:t>
        <a:bodyPr/>
        <a:lstStyle/>
        <a:p>
          <a:endParaRPr lang="es-CO"/>
        </a:p>
      </dgm:t>
    </dgm:pt>
    <dgm:pt modelId="{17DF07F9-774D-428E-BD30-79C49D4BF4A8}" type="pres">
      <dgm:prSet presAssocID="{663E4182-6387-4B8F-8C5F-BB3A4221FEE8}" presName="sibTrans" presStyleLbl="sibTrans2D1" presStyleIdx="0" presStyleCnt="0"/>
      <dgm:spPr/>
      <dgm:t>
        <a:bodyPr/>
        <a:lstStyle/>
        <a:p>
          <a:endParaRPr lang="es-CO"/>
        </a:p>
      </dgm:t>
    </dgm:pt>
    <dgm:pt modelId="{DBE95E2B-B8B6-4857-BFEA-0751620DD500}" type="pres">
      <dgm:prSet presAssocID="{EA068B88-D3AE-49EC-B4F8-9F64A3411030}" presName="compNode" presStyleCnt="0"/>
      <dgm:spPr/>
    </dgm:pt>
    <dgm:pt modelId="{054BB1F8-C09A-4DFC-BED2-4F4B1E405BFB}" type="pres">
      <dgm:prSet presAssocID="{EA068B88-D3AE-49EC-B4F8-9F64A3411030}" presName="pictRect" presStyleLbl="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 b="-1000"/>
          </a:stretch>
        </a:blipFill>
      </dgm:spPr>
      <dgm:t>
        <a:bodyPr/>
        <a:lstStyle/>
        <a:p>
          <a:endParaRPr lang="es-CO"/>
        </a:p>
      </dgm:t>
    </dgm:pt>
    <dgm:pt modelId="{5616EE32-CD3F-4EF7-8E54-7494AC6D033F}" type="pres">
      <dgm:prSet presAssocID="{EA068B88-D3AE-49EC-B4F8-9F64A3411030}" presName="textRect" presStyleLbl="revTx" presStyleIdx="3" presStyleCnt="5">
        <dgm:presLayoutVars>
          <dgm:bulletEnabled val="1"/>
        </dgm:presLayoutVars>
      </dgm:prSet>
      <dgm:spPr/>
      <dgm:t>
        <a:bodyPr/>
        <a:lstStyle/>
        <a:p>
          <a:endParaRPr lang="es-CO"/>
        </a:p>
      </dgm:t>
    </dgm:pt>
    <dgm:pt modelId="{3A9AFE47-30AD-46E5-B800-B6D7C0673395}" type="pres">
      <dgm:prSet presAssocID="{1E1074A3-349F-434C-BD5C-09DC5100ED1F}" presName="sibTrans" presStyleLbl="sibTrans2D1" presStyleIdx="0" presStyleCnt="0"/>
      <dgm:spPr/>
      <dgm:t>
        <a:bodyPr/>
        <a:lstStyle/>
        <a:p>
          <a:endParaRPr lang="es-CO"/>
        </a:p>
      </dgm:t>
    </dgm:pt>
    <dgm:pt modelId="{2688DAA4-D421-4619-9BC8-D6AF2275C2EE}" type="pres">
      <dgm:prSet presAssocID="{48EB231B-1379-4EF3-B218-9E4681E6178D}" presName="compNode" presStyleCnt="0"/>
      <dgm:spPr/>
    </dgm:pt>
    <dgm:pt modelId="{625C527E-3FE0-4AC5-A6E4-FED482768FCE}" type="pres">
      <dgm:prSet presAssocID="{48EB231B-1379-4EF3-B218-9E4681E6178D}" presName="pict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pt>
    <dgm:pt modelId="{105A435C-6516-443C-AA90-CDF47EF511F2}" type="pres">
      <dgm:prSet presAssocID="{48EB231B-1379-4EF3-B218-9E4681E6178D}" presName="textRect" presStyleLbl="revTx" presStyleIdx="4" presStyleCnt="5">
        <dgm:presLayoutVars>
          <dgm:bulletEnabled val="1"/>
        </dgm:presLayoutVars>
      </dgm:prSet>
      <dgm:spPr/>
      <dgm:t>
        <a:bodyPr/>
        <a:lstStyle/>
        <a:p>
          <a:endParaRPr lang="es-CO"/>
        </a:p>
      </dgm:t>
    </dgm:pt>
  </dgm:ptLst>
  <dgm:cxnLst>
    <dgm:cxn modelId="{2FE65793-F13B-426E-BAA5-53C3ABCFDCD1}" srcId="{0876B196-D495-49BD-815D-1B711506627A}" destId="{DF1B263F-CA37-437A-B802-1E1D82693B5A}" srcOrd="0" destOrd="0" parTransId="{C57914D9-8D47-42FF-AB66-AD88DA27763D}" sibTransId="{E79C6E3E-9FAE-4E04-92BB-2D4BC57348BB}"/>
    <dgm:cxn modelId="{08733ECB-10E7-4351-8ECB-1C53B374F6DA}" type="presOf" srcId="{478089D0-F25F-4816-A84A-CD136A347FDE}" destId="{FFBD3E82-8F90-4CDF-84B9-C95FA00E235B}" srcOrd="0" destOrd="0" presId="urn:microsoft.com/office/officeart/2005/8/layout/pList1"/>
    <dgm:cxn modelId="{E5A31DD6-1DB7-4829-BC2E-13AAF4EA0616}" type="presOf" srcId="{1E1074A3-349F-434C-BD5C-09DC5100ED1F}" destId="{3A9AFE47-30AD-46E5-B800-B6D7C0673395}" srcOrd="0" destOrd="0" presId="urn:microsoft.com/office/officeart/2005/8/layout/pList1"/>
    <dgm:cxn modelId="{791E7AC6-262F-436D-AEA1-0FB1A14F5C71}" type="presOf" srcId="{04F6D967-7E69-428E-9916-A92EFBBB98A1}" destId="{597F58BC-1D0C-45B4-A4B1-40762E024944}" srcOrd="0" destOrd="0" presId="urn:microsoft.com/office/officeart/2005/8/layout/pList1"/>
    <dgm:cxn modelId="{0C8AA512-159E-4BCE-89D0-F394C8586317}" type="presOf" srcId="{B4AA5569-3EFA-42F4-8A45-128C28D2EFEE}" destId="{635D95D8-35E4-4624-87CA-F57D2405D8D1}" srcOrd="0" destOrd="0" presId="urn:microsoft.com/office/officeart/2005/8/layout/pList1"/>
    <dgm:cxn modelId="{FAF637C7-F948-4F19-BF72-77F52E241CF2}" type="presOf" srcId="{48EB231B-1379-4EF3-B218-9E4681E6178D}" destId="{105A435C-6516-443C-AA90-CDF47EF511F2}" srcOrd="0" destOrd="0" presId="urn:microsoft.com/office/officeart/2005/8/layout/pList1"/>
    <dgm:cxn modelId="{F7ECD160-07BF-43DB-8B34-B1C14218B38D}" type="presOf" srcId="{0876B196-D495-49BD-815D-1B711506627A}" destId="{2C94D84E-86A8-4B2C-862B-107D57212C81}" srcOrd="0" destOrd="0" presId="urn:microsoft.com/office/officeart/2005/8/layout/pList1"/>
    <dgm:cxn modelId="{7F086A0E-F800-41D3-8347-EFD43A3306C7}" srcId="{0876B196-D495-49BD-815D-1B711506627A}" destId="{EA068B88-D3AE-49EC-B4F8-9F64A3411030}" srcOrd="3" destOrd="0" parTransId="{0A60C363-41F7-4832-8A23-53333858F045}" sibTransId="{1E1074A3-349F-434C-BD5C-09DC5100ED1F}"/>
    <dgm:cxn modelId="{F1355BCD-B2B9-439F-8369-2716EF9E58D1}" type="presOf" srcId="{663E4182-6387-4B8F-8C5F-BB3A4221FEE8}" destId="{17DF07F9-774D-428E-BD30-79C49D4BF4A8}" srcOrd="0" destOrd="0" presId="urn:microsoft.com/office/officeart/2005/8/layout/pList1"/>
    <dgm:cxn modelId="{40723CF6-AC4C-492D-9CFF-CAFD0346318D}" srcId="{0876B196-D495-49BD-815D-1B711506627A}" destId="{B4AA5569-3EFA-42F4-8A45-128C28D2EFEE}" srcOrd="1" destOrd="0" parTransId="{8B97BE7F-D48C-40A3-99BC-EA05CEA84BC7}" sibTransId="{04F6D967-7E69-428E-9916-A92EFBBB98A1}"/>
    <dgm:cxn modelId="{E3B7F916-11EC-4E05-9541-5DE11C3DE69C}" type="presOf" srcId="{EA068B88-D3AE-49EC-B4F8-9F64A3411030}" destId="{5616EE32-CD3F-4EF7-8E54-7494AC6D033F}" srcOrd="0" destOrd="0" presId="urn:microsoft.com/office/officeart/2005/8/layout/pList1"/>
    <dgm:cxn modelId="{FED8C357-EFB0-4457-AAE5-C845828B4819}" srcId="{0876B196-D495-49BD-815D-1B711506627A}" destId="{48EB231B-1379-4EF3-B218-9E4681E6178D}" srcOrd="4" destOrd="0" parTransId="{AC0FF338-70E9-497B-8451-8C8F42E2AAC6}" sibTransId="{06B064F3-6946-4206-9646-6CB271082DCD}"/>
    <dgm:cxn modelId="{6E4909D5-EBB7-421B-A298-A118FAE4BD36}" type="presOf" srcId="{DF1B263F-CA37-437A-B802-1E1D82693B5A}" destId="{31CAB722-2AA6-4A38-B60F-67B3098E6A34}" srcOrd="0" destOrd="0" presId="urn:microsoft.com/office/officeart/2005/8/layout/pList1"/>
    <dgm:cxn modelId="{CF0441AD-4F5A-4BCF-A470-A4C8CED70B70}" srcId="{0876B196-D495-49BD-815D-1B711506627A}" destId="{478089D0-F25F-4816-A84A-CD136A347FDE}" srcOrd="2" destOrd="0" parTransId="{88617838-9A36-4365-97DE-D8142C54E468}" sibTransId="{663E4182-6387-4B8F-8C5F-BB3A4221FEE8}"/>
    <dgm:cxn modelId="{696CAF41-5FBB-450C-A99C-2ADD7B6F783F}" type="presOf" srcId="{E79C6E3E-9FAE-4E04-92BB-2D4BC57348BB}" destId="{1B8B1D00-8B44-495A-8C47-01FBB528DBCC}" srcOrd="0" destOrd="0" presId="urn:microsoft.com/office/officeart/2005/8/layout/pList1"/>
    <dgm:cxn modelId="{B835E356-F41F-4629-92BD-C1230F8B6F87}" type="presParOf" srcId="{2C94D84E-86A8-4B2C-862B-107D57212C81}" destId="{6F995DDA-8263-4D8B-A3B6-BAFAA6EE217F}" srcOrd="0" destOrd="0" presId="urn:microsoft.com/office/officeart/2005/8/layout/pList1"/>
    <dgm:cxn modelId="{337EE87F-5504-4D67-A79F-9183620B8CE9}" type="presParOf" srcId="{6F995DDA-8263-4D8B-A3B6-BAFAA6EE217F}" destId="{0BD7C0E1-5F25-4C10-B48C-ECCF22B4D1E6}" srcOrd="0" destOrd="0" presId="urn:microsoft.com/office/officeart/2005/8/layout/pList1"/>
    <dgm:cxn modelId="{404D765B-4A78-42D2-9092-B65AEB37DA19}" type="presParOf" srcId="{6F995DDA-8263-4D8B-A3B6-BAFAA6EE217F}" destId="{31CAB722-2AA6-4A38-B60F-67B3098E6A34}" srcOrd="1" destOrd="0" presId="urn:microsoft.com/office/officeart/2005/8/layout/pList1"/>
    <dgm:cxn modelId="{C85E4005-8B5B-4298-8C36-BECA6B78196A}" type="presParOf" srcId="{2C94D84E-86A8-4B2C-862B-107D57212C81}" destId="{1B8B1D00-8B44-495A-8C47-01FBB528DBCC}" srcOrd="1" destOrd="0" presId="urn:microsoft.com/office/officeart/2005/8/layout/pList1"/>
    <dgm:cxn modelId="{8DBDC45A-03B0-46AD-B455-EA1517613CD0}" type="presParOf" srcId="{2C94D84E-86A8-4B2C-862B-107D57212C81}" destId="{284494D4-D51C-4AC0-B91D-6A3125580A0A}" srcOrd="2" destOrd="0" presId="urn:microsoft.com/office/officeart/2005/8/layout/pList1"/>
    <dgm:cxn modelId="{677C0809-A01C-43E5-B6C1-1E3F2D0FC5BC}" type="presParOf" srcId="{284494D4-D51C-4AC0-B91D-6A3125580A0A}" destId="{CC9E78C1-4A98-438B-A935-B2009C2301D3}" srcOrd="0" destOrd="0" presId="urn:microsoft.com/office/officeart/2005/8/layout/pList1"/>
    <dgm:cxn modelId="{98DE099A-C964-42DE-96A2-5AF7EA50E653}" type="presParOf" srcId="{284494D4-D51C-4AC0-B91D-6A3125580A0A}" destId="{635D95D8-35E4-4624-87CA-F57D2405D8D1}" srcOrd="1" destOrd="0" presId="urn:microsoft.com/office/officeart/2005/8/layout/pList1"/>
    <dgm:cxn modelId="{0807B43E-FE5C-4CCA-8C95-58BC9B696750}" type="presParOf" srcId="{2C94D84E-86A8-4B2C-862B-107D57212C81}" destId="{597F58BC-1D0C-45B4-A4B1-40762E024944}" srcOrd="3" destOrd="0" presId="urn:microsoft.com/office/officeart/2005/8/layout/pList1"/>
    <dgm:cxn modelId="{EB804C2C-0FB8-4A4A-8732-B6D5A584A92D}" type="presParOf" srcId="{2C94D84E-86A8-4B2C-862B-107D57212C81}" destId="{A56B4067-2954-4B97-A225-5560AFFC0503}" srcOrd="4" destOrd="0" presId="urn:microsoft.com/office/officeart/2005/8/layout/pList1"/>
    <dgm:cxn modelId="{CCEED54C-B80B-46BD-97EB-0144BF161E4D}" type="presParOf" srcId="{A56B4067-2954-4B97-A225-5560AFFC0503}" destId="{E98BB574-3504-432E-A3F7-B21AD399C2DA}" srcOrd="0" destOrd="0" presId="urn:microsoft.com/office/officeart/2005/8/layout/pList1"/>
    <dgm:cxn modelId="{B5355A53-4265-43C5-B582-1B950B121827}" type="presParOf" srcId="{A56B4067-2954-4B97-A225-5560AFFC0503}" destId="{FFBD3E82-8F90-4CDF-84B9-C95FA00E235B}" srcOrd="1" destOrd="0" presId="urn:microsoft.com/office/officeart/2005/8/layout/pList1"/>
    <dgm:cxn modelId="{8FDAC371-BAC6-4076-BAA7-B7DA4F639A90}" type="presParOf" srcId="{2C94D84E-86A8-4B2C-862B-107D57212C81}" destId="{17DF07F9-774D-428E-BD30-79C49D4BF4A8}" srcOrd="5" destOrd="0" presId="urn:microsoft.com/office/officeart/2005/8/layout/pList1"/>
    <dgm:cxn modelId="{000A9F01-D3D1-4F22-BF4B-19A421866A9F}" type="presParOf" srcId="{2C94D84E-86A8-4B2C-862B-107D57212C81}" destId="{DBE95E2B-B8B6-4857-BFEA-0751620DD500}" srcOrd="6" destOrd="0" presId="urn:microsoft.com/office/officeart/2005/8/layout/pList1"/>
    <dgm:cxn modelId="{9B5388F7-9998-4FCF-8B49-78B280D1318D}" type="presParOf" srcId="{DBE95E2B-B8B6-4857-BFEA-0751620DD500}" destId="{054BB1F8-C09A-4DFC-BED2-4F4B1E405BFB}" srcOrd="0" destOrd="0" presId="urn:microsoft.com/office/officeart/2005/8/layout/pList1"/>
    <dgm:cxn modelId="{3E45B7C7-8C1C-4EB1-BE4E-55E93071CE7C}" type="presParOf" srcId="{DBE95E2B-B8B6-4857-BFEA-0751620DD500}" destId="{5616EE32-CD3F-4EF7-8E54-7494AC6D033F}" srcOrd="1" destOrd="0" presId="urn:microsoft.com/office/officeart/2005/8/layout/pList1"/>
    <dgm:cxn modelId="{19F29C19-1402-42A3-A152-AF409A6F97D3}" type="presParOf" srcId="{2C94D84E-86A8-4B2C-862B-107D57212C81}" destId="{3A9AFE47-30AD-46E5-B800-B6D7C0673395}" srcOrd="7" destOrd="0" presId="urn:microsoft.com/office/officeart/2005/8/layout/pList1"/>
    <dgm:cxn modelId="{2FF1D3D1-1624-4D7A-A45B-BBFF92C6B007}" type="presParOf" srcId="{2C94D84E-86A8-4B2C-862B-107D57212C81}" destId="{2688DAA4-D421-4619-9BC8-D6AF2275C2EE}" srcOrd="8" destOrd="0" presId="urn:microsoft.com/office/officeart/2005/8/layout/pList1"/>
    <dgm:cxn modelId="{CC5F691C-A962-43EC-9E15-176946D46AE4}" type="presParOf" srcId="{2688DAA4-D421-4619-9BC8-D6AF2275C2EE}" destId="{625C527E-3FE0-4AC5-A6E4-FED482768FCE}" srcOrd="0" destOrd="0" presId="urn:microsoft.com/office/officeart/2005/8/layout/pList1"/>
    <dgm:cxn modelId="{F2DE923F-8A98-4CA0-84D1-647706325C0F}" type="presParOf" srcId="{2688DAA4-D421-4619-9BC8-D6AF2275C2EE}" destId="{105A435C-6516-443C-AA90-CDF47EF511F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E9D9F9-9F17-44F4-8458-9D43288F65A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1741E85D-681F-4BE9-B019-2D99C79C29B5}">
      <dgm:prSet phldrT="[Texto]" custT="1"/>
      <dgm:spPr/>
      <dgm:t>
        <a:bodyPr/>
        <a:lstStyle/>
        <a:p>
          <a:r>
            <a:rPr lang="es-CO" sz="1600" dirty="0"/>
            <a:t>Por el propósito o finalidad</a:t>
          </a:r>
        </a:p>
      </dgm:t>
    </dgm:pt>
    <dgm:pt modelId="{D8324591-5181-4EA3-ABCF-239160A63726}" type="parTrans" cxnId="{2782E438-3534-47CD-9967-4C663F48EFE8}">
      <dgm:prSet/>
      <dgm:spPr/>
      <dgm:t>
        <a:bodyPr/>
        <a:lstStyle/>
        <a:p>
          <a:endParaRPr lang="es-CO"/>
        </a:p>
      </dgm:t>
    </dgm:pt>
    <dgm:pt modelId="{0055D2B3-A6E5-4E9E-AC86-811881D927CF}" type="sibTrans" cxnId="{2782E438-3534-47CD-9967-4C663F48EFE8}">
      <dgm:prSet/>
      <dgm:spPr/>
      <dgm:t>
        <a:bodyPr/>
        <a:lstStyle/>
        <a:p>
          <a:endParaRPr lang="es-CO"/>
        </a:p>
      </dgm:t>
    </dgm:pt>
    <dgm:pt modelId="{F775E0B6-F81A-48A3-83B3-C2620125FA25}">
      <dgm:prSet phldrT="[Texto]" custT="1"/>
      <dgm:spPr/>
      <dgm:t>
        <a:bodyPr/>
        <a:lstStyle/>
        <a:p>
          <a:pPr algn="just"/>
          <a:r>
            <a:rPr lang="es-CO" sz="1400" b="1" dirty="0"/>
            <a:t>BÁSICA: </a:t>
          </a:r>
          <a:r>
            <a:rPr lang="es-CO" sz="1400" b="0" dirty="0"/>
            <a:t>Se basa en líneas prioritarias por el alto nivel de aplicabilidad y capacidad de resolución a problemas sociales inmediatos. </a:t>
          </a:r>
          <a:r>
            <a:rPr lang="es-CO" sz="1400" b="1" dirty="0"/>
            <a:t> </a:t>
          </a:r>
          <a:r>
            <a:rPr lang="es-CO" sz="1600" b="1" dirty="0"/>
            <a:t> </a:t>
          </a:r>
        </a:p>
      </dgm:t>
    </dgm:pt>
    <dgm:pt modelId="{0A76062E-73AA-4C15-8959-7080E905BFF6}" type="parTrans" cxnId="{AB6EC375-C7F9-48C2-ACD5-7200EF3C38E0}">
      <dgm:prSet/>
      <dgm:spPr/>
      <dgm:t>
        <a:bodyPr/>
        <a:lstStyle/>
        <a:p>
          <a:endParaRPr lang="es-CO"/>
        </a:p>
      </dgm:t>
    </dgm:pt>
    <dgm:pt modelId="{D0C53B91-01D6-49D8-B68F-236373036421}" type="sibTrans" cxnId="{AB6EC375-C7F9-48C2-ACD5-7200EF3C38E0}">
      <dgm:prSet/>
      <dgm:spPr/>
      <dgm:t>
        <a:bodyPr/>
        <a:lstStyle/>
        <a:p>
          <a:endParaRPr lang="es-CO"/>
        </a:p>
      </dgm:t>
    </dgm:pt>
    <dgm:pt modelId="{7AEE7CA0-BC92-419B-AFE8-A5ADA8ECFE91}">
      <dgm:prSet phldrT="[Texto]" custT="1"/>
      <dgm:spPr/>
      <dgm:t>
        <a:bodyPr/>
        <a:lstStyle/>
        <a:p>
          <a:r>
            <a:rPr lang="es-CO" sz="1600" dirty="0"/>
            <a:t>Según la clase de medios utilizados para obtener datos</a:t>
          </a:r>
        </a:p>
      </dgm:t>
    </dgm:pt>
    <dgm:pt modelId="{82EE3F1C-4004-4037-BB18-8B9FB72FA8F5}" type="parTrans" cxnId="{30A20F5F-354F-44D5-9E40-BDAD26D0A3EC}">
      <dgm:prSet/>
      <dgm:spPr/>
      <dgm:t>
        <a:bodyPr/>
        <a:lstStyle/>
        <a:p>
          <a:endParaRPr lang="es-CO"/>
        </a:p>
      </dgm:t>
    </dgm:pt>
    <dgm:pt modelId="{BFDFC5FA-ED18-4C65-A269-DDF4C8B7D582}" type="sibTrans" cxnId="{30A20F5F-354F-44D5-9E40-BDAD26D0A3EC}">
      <dgm:prSet/>
      <dgm:spPr/>
      <dgm:t>
        <a:bodyPr/>
        <a:lstStyle/>
        <a:p>
          <a:endParaRPr lang="es-CO"/>
        </a:p>
      </dgm:t>
    </dgm:pt>
    <dgm:pt modelId="{3B624D60-335D-4C54-AE14-060EE4187F5E}">
      <dgm:prSet phldrT="[Texto]" custT="1"/>
      <dgm:spPr/>
      <dgm:t>
        <a:bodyPr/>
        <a:lstStyle/>
        <a:p>
          <a:pPr algn="just"/>
          <a:r>
            <a:rPr lang="es-CO" sz="1400" b="1" dirty="0"/>
            <a:t>DOCUMENTAL: </a:t>
          </a:r>
          <a:r>
            <a:rPr lang="es-CO" sz="1400" b="0" dirty="0"/>
            <a:t>Procedimiento científico y sistemático de indagación, organización, interpretación de datos e información alrededor de un determinado tema basado en una estrategia de revisión de documentos. </a:t>
          </a:r>
          <a:r>
            <a:rPr lang="es-CO" sz="1400" b="1" dirty="0"/>
            <a:t> </a:t>
          </a:r>
        </a:p>
      </dgm:t>
    </dgm:pt>
    <dgm:pt modelId="{779912AE-0423-4E02-8237-A25BBB0AF59E}" type="parTrans" cxnId="{2E9EA889-047F-418C-A896-1CA0B0765342}">
      <dgm:prSet/>
      <dgm:spPr/>
      <dgm:t>
        <a:bodyPr/>
        <a:lstStyle/>
        <a:p>
          <a:endParaRPr lang="es-CO"/>
        </a:p>
      </dgm:t>
    </dgm:pt>
    <dgm:pt modelId="{DF353876-4AC8-45B2-9C31-8D1537B2086A}" type="sibTrans" cxnId="{2E9EA889-047F-418C-A896-1CA0B0765342}">
      <dgm:prSet/>
      <dgm:spPr/>
      <dgm:t>
        <a:bodyPr/>
        <a:lstStyle/>
        <a:p>
          <a:endParaRPr lang="es-CO"/>
        </a:p>
      </dgm:t>
    </dgm:pt>
    <dgm:pt modelId="{239B284D-C792-4666-A745-FEDC0F4CE3DE}">
      <dgm:prSet phldrT="[Texto]" custT="1"/>
      <dgm:spPr/>
      <dgm:t>
        <a:bodyPr/>
        <a:lstStyle/>
        <a:p>
          <a:pPr algn="just"/>
          <a:r>
            <a:rPr lang="es-CO" sz="1400" b="1" dirty="0"/>
            <a:t>APLICADA: </a:t>
          </a:r>
          <a:r>
            <a:rPr lang="es-CO" sz="1400" b="0" dirty="0"/>
            <a:t>Es la que aplica realidades concretas a los resultados de la investigación básica. La misma en algunas ocasiones es considerada parte importante de desarrollo tecnológico. </a:t>
          </a:r>
          <a:endParaRPr lang="es-CO" sz="1400" b="1" dirty="0"/>
        </a:p>
      </dgm:t>
    </dgm:pt>
    <dgm:pt modelId="{16C587BB-F3AC-4DCB-B711-45C45EBDC2F4}" type="parTrans" cxnId="{ACAFE6F6-345B-4E46-85F5-DF45AF31B777}">
      <dgm:prSet/>
      <dgm:spPr/>
      <dgm:t>
        <a:bodyPr/>
        <a:lstStyle/>
        <a:p>
          <a:endParaRPr lang="es-CO"/>
        </a:p>
      </dgm:t>
    </dgm:pt>
    <dgm:pt modelId="{94FFE988-22F5-4D60-9EE4-6B54800ADCEA}" type="sibTrans" cxnId="{ACAFE6F6-345B-4E46-85F5-DF45AF31B777}">
      <dgm:prSet/>
      <dgm:spPr/>
      <dgm:t>
        <a:bodyPr/>
        <a:lstStyle/>
        <a:p>
          <a:endParaRPr lang="es-CO"/>
        </a:p>
      </dgm:t>
    </dgm:pt>
    <dgm:pt modelId="{7CF199CB-E3E4-4A62-8DFA-71ADD538B070}">
      <dgm:prSet phldrT="[Texto]"/>
      <dgm:spPr/>
      <dgm:t>
        <a:bodyPr/>
        <a:lstStyle/>
        <a:p>
          <a:pPr algn="l"/>
          <a:endParaRPr lang="es-CO" sz="1600" dirty="0"/>
        </a:p>
      </dgm:t>
    </dgm:pt>
    <dgm:pt modelId="{D565DF4D-8B97-41E1-82CF-0133D5371F81}" type="parTrans" cxnId="{3538DF4A-3231-4DE7-A0C9-12F24238E014}">
      <dgm:prSet/>
      <dgm:spPr/>
      <dgm:t>
        <a:bodyPr/>
        <a:lstStyle/>
        <a:p>
          <a:endParaRPr lang="es-CO"/>
        </a:p>
      </dgm:t>
    </dgm:pt>
    <dgm:pt modelId="{7670E522-A8F3-404D-9BD8-012C6F7FBB35}" type="sibTrans" cxnId="{3538DF4A-3231-4DE7-A0C9-12F24238E014}">
      <dgm:prSet/>
      <dgm:spPr/>
      <dgm:t>
        <a:bodyPr/>
        <a:lstStyle/>
        <a:p>
          <a:endParaRPr lang="es-CO"/>
        </a:p>
      </dgm:t>
    </dgm:pt>
    <dgm:pt modelId="{89024F05-3C64-4B68-8C0D-7BAB2F2EF46E}">
      <dgm:prSet phldrT="[Texto]" custT="1"/>
      <dgm:spPr/>
      <dgm:t>
        <a:bodyPr/>
        <a:lstStyle/>
        <a:p>
          <a:pPr algn="just"/>
          <a:r>
            <a:rPr lang="es-CO" sz="1400" b="1" dirty="0"/>
            <a:t>DE CAMPO: </a:t>
          </a:r>
          <a:r>
            <a:rPr lang="es-CO" sz="1400" b="0" dirty="0"/>
            <a:t>Consiste en la recolección de datos directamente de la realidad donde ocurren los hechos, sin manipular o controlar variables. Estudian los fenómenos en su ambiente natural.</a:t>
          </a:r>
          <a:endParaRPr lang="es-CO" sz="1400" b="1" dirty="0"/>
        </a:p>
      </dgm:t>
    </dgm:pt>
    <dgm:pt modelId="{BA8D8F9A-03D6-4782-AA1C-40251ECD87BC}" type="parTrans" cxnId="{A299F250-D0DF-4F7C-986F-1F5C0429E121}">
      <dgm:prSet/>
      <dgm:spPr/>
      <dgm:t>
        <a:bodyPr/>
        <a:lstStyle/>
        <a:p>
          <a:endParaRPr lang="es-CO"/>
        </a:p>
      </dgm:t>
    </dgm:pt>
    <dgm:pt modelId="{17BC2787-DDF7-4B0C-A2A6-AF455A4BD5B4}" type="sibTrans" cxnId="{A299F250-D0DF-4F7C-986F-1F5C0429E121}">
      <dgm:prSet/>
      <dgm:spPr/>
      <dgm:t>
        <a:bodyPr/>
        <a:lstStyle/>
        <a:p>
          <a:endParaRPr lang="es-CO"/>
        </a:p>
      </dgm:t>
    </dgm:pt>
    <dgm:pt modelId="{7763079C-5B05-401F-9B73-1E8DD68940D3}">
      <dgm:prSet phldrT="[Texto]" custT="1"/>
      <dgm:spPr/>
      <dgm:t>
        <a:bodyPr/>
        <a:lstStyle/>
        <a:p>
          <a:pPr algn="l"/>
          <a:r>
            <a:rPr lang="es-CO" sz="1400" b="1" dirty="0"/>
            <a:t>EXPERIMENTAL: </a:t>
          </a:r>
          <a:r>
            <a:rPr lang="es-CO" sz="1400" b="0" dirty="0"/>
            <a:t>Tiene como propósito medir o registrar información acerca de la relación de dos conceptos, categorías o variables.</a:t>
          </a:r>
          <a:endParaRPr lang="es-CO" sz="1400" b="1" dirty="0"/>
        </a:p>
      </dgm:t>
    </dgm:pt>
    <dgm:pt modelId="{FA41803D-77A1-433D-A22B-0D1C2D525707}" type="parTrans" cxnId="{AD0E343D-4F59-40EF-AB33-4E5C5094AB5F}">
      <dgm:prSet/>
      <dgm:spPr/>
      <dgm:t>
        <a:bodyPr/>
        <a:lstStyle/>
        <a:p>
          <a:endParaRPr lang="es-CO"/>
        </a:p>
      </dgm:t>
    </dgm:pt>
    <dgm:pt modelId="{1E77B80B-BFA1-4745-937B-03B519E03FCA}" type="sibTrans" cxnId="{AD0E343D-4F59-40EF-AB33-4E5C5094AB5F}">
      <dgm:prSet/>
      <dgm:spPr/>
      <dgm:t>
        <a:bodyPr/>
        <a:lstStyle/>
        <a:p>
          <a:endParaRPr lang="es-CO"/>
        </a:p>
      </dgm:t>
    </dgm:pt>
    <dgm:pt modelId="{D89D87FB-78B9-421E-A947-CB2EB100B2C1}" type="pres">
      <dgm:prSet presAssocID="{CBE9D9F9-9F17-44F4-8458-9D43288F65A3}" presName="rootnode" presStyleCnt="0">
        <dgm:presLayoutVars>
          <dgm:chMax/>
          <dgm:chPref/>
          <dgm:dir/>
          <dgm:animLvl val="lvl"/>
        </dgm:presLayoutVars>
      </dgm:prSet>
      <dgm:spPr/>
      <dgm:t>
        <a:bodyPr/>
        <a:lstStyle/>
        <a:p>
          <a:endParaRPr lang="es-CO"/>
        </a:p>
      </dgm:t>
    </dgm:pt>
    <dgm:pt modelId="{1AA285A7-B2F7-4B19-BF50-56F041598C93}" type="pres">
      <dgm:prSet presAssocID="{1741E85D-681F-4BE9-B019-2D99C79C29B5}" presName="composite" presStyleCnt="0"/>
      <dgm:spPr/>
    </dgm:pt>
    <dgm:pt modelId="{998F179E-0A33-4DF1-8BA1-F4CEDA6B24A2}" type="pres">
      <dgm:prSet presAssocID="{1741E85D-681F-4BE9-B019-2D99C79C29B5}" presName="bentUpArrow1" presStyleLbl="alignImgPlace1" presStyleIdx="0" presStyleCnt="1" custScaleX="61207" custScaleY="76528" custLinFactNeighborX="-4200" custLinFactNeighborY="-11611"/>
      <dgm:spPr/>
    </dgm:pt>
    <dgm:pt modelId="{5D57BE9E-FFB2-4FF9-9127-C948ACF5BFCB}" type="pres">
      <dgm:prSet presAssocID="{1741E85D-681F-4BE9-B019-2D99C79C29B5}" presName="ParentText" presStyleLbl="node1" presStyleIdx="0" presStyleCnt="2">
        <dgm:presLayoutVars>
          <dgm:chMax val="1"/>
          <dgm:chPref val="1"/>
          <dgm:bulletEnabled val="1"/>
        </dgm:presLayoutVars>
      </dgm:prSet>
      <dgm:spPr/>
      <dgm:t>
        <a:bodyPr/>
        <a:lstStyle/>
        <a:p>
          <a:endParaRPr lang="es-CO"/>
        </a:p>
      </dgm:t>
    </dgm:pt>
    <dgm:pt modelId="{1F1FD6AA-F262-4E2F-A997-48EB64331A32}" type="pres">
      <dgm:prSet presAssocID="{1741E85D-681F-4BE9-B019-2D99C79C29B5}" presName="ChildText" presStyleLbl="revTx" presStyleIdx="0" presStyleCnt="2" custScaleX="216149" custLinFactNeighborX="65527" custLinFactNeighborY="-3293">
        <dgm:presLayoutVars>
          <dgm:chMax val="0"/>
          <dgm:chPref val="0"/>
          <dgm:bulletEnabled val="1"/>
        </dgm:presLayoutVars>
      </dgm:prSet>
      <dgm:spPr/>
      <dgm:t>
        <a:bodyPr/>
        <a:lstStyle/>
        <a:p>
          <a:endParaRPr lang="es-CO"/>
        </a:p>
      </dgm:t>
    </dgm:pt>
    <dgm:pt modelId="{0C9CA6E9-D94A-4F1F-BB73-1D3620AE8A22}" type="pres">
      <dgm:prSet presAssocID="{0055D2B3-A6E5-4E9E-AC86-811881D927CF}" presName="sibTrans" presStyleCnt="0"/>
      <dgm:spPr/>
    </dgm:pt>
    <dgm:pt modelId="{908CDF2F-D5AF-4E9D-B62C-97CB817DCB82}" type="pres">
      <dgm:prSet presAssocID="{7AEE7CA0-BC92-419B-AFE8-A5ADA8ECFE91}" presName="composite" presStyleCnt="0"/>
      <dgm:spPr/>
    </dgm:pt>
    <dgm:pt modelId="{DA65017E-D575-4AAC-8198-23FF868A4E8C}" type="pres">
      <dgm:prSet presAssocID="{7AEE7CA0-BC92-419B-AFE8-A5ADA8ECFE91}" presName="ParentText" presStyleLbl="node1" presStyleIdx="1" presStyleCnt="2" custLinFactNeighborX="-38471" custLinFactNeighborY="3608">
        <dgm:presLayoutVars>
          <dgm:chMax val="1"/>
          <dgm:chPref val="1"/>
          <dgm:bulletEnabled val="1"/>
        </dgm:presLayoutVars>
      </dgm:prSet>
      <dgm:spPr/>
      <dgm:t>
        <a:bodyPr/>
        <a:lstStyle/>
        <a:p>
          <a:endParaRPr lang="es-CO"/>
        </a:p>
      </dgm:t>
    </dgm:pt>
    <dgm:pt modelId="{0BC9911C-C107-4599-879D-68F6ED59820B}" type="pres">
      <dgm:prSet presAssocID="{7AEE7CA0-BC92-419B-AFE8-A5ADA8ECFE91}" presName="FinalChildText" presStyleLbl="revTx" presStyleIdx="1" presStyleCnt="2" custScaleX="189001" custScaleY="166938" custLinFactNeighborX="-4366" custLinFactNeighborY="-23253">
        <dgm:presLayoutVars>
          <dgm:chMax val="0"/>
          <dgm:chPref val="0"/>
          <dgm:bulletEnabled val="1"/>
        </dgm:presLayoutVars>
      </dgm:prSet>
      <dgm:spPr/>
      <dgm:t>
        <a:bodyPr/>
        <a:lstStyle/>
        <a:p>
          <a:endParaRPr lang="es-CO"/>
        </a:p>
      </dgm:t>
    </dgm:pt>
  </dgm:ptLst>
  <dgm:cxnLst>
    <dgm:cxn modelId="{AB6EC375-C7F9-48C2-ACD5-7200EF3C38E0}" srcId="{1741E85D-681F-4BE9-B019-2D99C79C29B5}" destId="{F775E0B6-F81A-48A3-83B3-C2620125FA25}" srcOrd="0" destOrd="0" parTransId="{0A76062E-73AA-4C15-8959-7080E905BFF6}" sibTransId="{D0C53B91-01D6-49D8-B68F-236373036421}"/>
    <dgm:cxn modelId="{176099EE-EB2B-4A11-89E0-B6A461125114}" type="presOf" srcId="{3B624D60-335D-4C54-AE14-060EE4187F5E}" destId="{0BC9911C-C107-4599-879D-68F6ED59820B}" srcOrd="0" destOrd="0" presId="urn:microsoft.com/office/officeart/2005/8/layout/StepDownProcess"/>
    <dgm:cxn modelId="{C7DD0374-4425-445B-80C6-ECAD06C30C28}" type="presOf" srcId="{7CF199CB-E3E4-4A62-8DFA-71ADD538B070}" destId="{1F1FD6AA-F262-4E2F-A997-48EB64331A32}" srcOrd="0" destOrd="2" presId="urn:microsoft.com/office/officeart/2005/8/layout/StepDownProcess"/>
    <dgm:cxn modelId="{AD0E343D-4F59-40EF-AB33-4E5C5094AB5F}" srcId="{7AEE7CA0-BC92-419B-AFE8-A5ADA8ECFE91}" destId="{7763079C-5B05-401F-9B73-1E8DD68940D3}" srcOrd="2" destOrd="0" parTransId="{FA41803D-77A1-433D-A22B-0D1C2D525707}" sibTransId="{1E77B80B-BFA1-4745-937B-03B519E03FCA}"/>
    <dgm:cxn modelId="{B4FC6FBA-5C9B-4D94-A98A-29B475999B1B}" type="presOf" srcId="{7763079C-5B05-401F-9B73-1E8DD68940D3}" destId="{0BC9911C-C107-4599-879D-68F6ED59820B}" srcOrd="0" destOrd="2" presId="urn:microsoft.com/office/officeart/2005/8/layout/StepDownProcess"/>
    <dgm:cxn modelId="{8581D2A0-2E97-4759-98F5-A34D80D5D28D}" type="presOf" srcId="{F775E0B6-F81A-48A3-83B3-C2620125FA25}" destId="{1F1FD6AA-F262-4E2F-A997-48EB64331A32}" srcOrd="0" destOrd="0" presId="urn:microsoft.com/office/officeart/2005/8/layout/StepDownProcess"/>
    <dgm:cxn modelId="{31EAF350-3EAC-47C6-BB6F-4B01C288C626}" type="presOf" srcId="{89024F05-3C64-4B68-8C0D-7BAB2F2EF46E}" destId="{0BC9911C-C107-4599-879D-68F6ED59820B}" srcOrd="0" destOrd="1" presId="urn:microsoft.com/office/officeart/2005/8/layout/StepDownProcess"/>
    <dgm:cxn modelId="{B5643358-DBBA-4BDD-871E-AC6F6B78C54E}" type="presOf" srcId="{239B284D-C792-4666-A745-FEDC0F4CE3DE}" destId="{1F1FD6AA-F262-4E2F-A997-48EB64331A32}" srcOrd="0" destOrd="1" presId="urn:microsoft.com/office/officeart/2005/8/layout/StepDownProcess"/>
    <dgm:cxn modelId="{ACAFE6F6-345B-4E46-85F5-DF45AF31B777}" srcId="{1741E85D-681F-4BE9-B019-2D99C79C29B5}" destId="{239B284D-C792-4666-A745-FEDC0F4CE3DE}" srcOrd="1" destOrd="0" parTransId="{16C587BB-F3AC-4DCB-B711-45C45EBDC2F4}" sibTransId="{94FFE988-22F5-4D60-9EE4-6B54800ADCEA}"/>
    <dgm:cxn modelId="{263FAA6B-3A03-475E-8674-B2286A9F125A}" type="presOf" srcId="{7AEE7CA0-BC92-419B-AFE8-A5ADA8ECFE91}" destId="{DA65017E-D575-4AAC-8198-23FF868A4E8C}" srcOrd="0" destOrd="0" presId="urn:microsoft.com/office/officeart/2005/8/layout/StepDownProcess"/>
    <dgm:cxn modelId="{2E9EA889-047F-418C-A896-1CA0B0765342}" srcId="{7AEE7CA0-BC92-419B-AFE8-A5ADA8ECFE91}" destId="{3B624D60-335D-4C54-AE14-060EE4187F5E}" srcOrd="0" destOrd="0" parTransId="{779912AE-0423-4E02-8237-A25BBB0AF59E}" sibTransId="{DF353876-4AC8-45B2-9C31-8D1537B2086A}"/>
    <dgm:cxn modelId="{2782E438-3534-47CD-9967-4C663F48EFE8}" srcId="{CBE9D9F9-9F17-44F4-8458-9D43288F65A3}" destId="{1741E85D-681F-4BE9-B019-2D99C79C29B5}" srcOrd="0" destOrd="0" parTransId="{D8324591-5181-4EA3-ABCF-239160A63726}" sibTransId="{0055D2B3-A6E5-4E9E-AC86-811881D927CF}"/>
    <dgm:cxn modelId="{30A20F5F-354F-44D5-9E40-BDAD26D0A3EC}" srcId="{CBE9D9F9-9F17-44F4-8458-9D43288F65A3}" destId="{7AEE7CA0-BC92-419B-AFE8-A5ADA8ECFE91}" srcOrd="1" destOrd="0" parTransId="{82EE3F1C-4004-4037-BB18-8B9FB72FA8F5}" sibTransId="{BFDFC5FA-ED18-4C65-A269-DDF4C8B7D582}"/>
    <dgm:cxn modelId="{A299F250-D0DF-4F7C-986F-1F5C0429E121}" srcId="{7AEE7CA0-BC92-419B-AFE8-A5ADA8ECFE91}" destId="{89024F05-3C64-4B68-8C0D-7BAB2F2EF46E}" srcOrd="1" destOrd="0" parTransId="{BA8D8F9A-03D6-4782-AA1C-40251ECD87BC}" sibTransId="{17BC2787-DDF7-4B0C-A2A6-AF455A4BD5B4}"/>
    <dgm:cxn modelId="{3538DF4A-3231-4DE7-A0C9-12F24238E014}" srcId="{1741E85D-681F-4BE9-B019-2D99C79C29B5}" destId="{7CF199CB-E3E4-4A62-8DFA-71ADD538B070}" srcOrd="2" destOrd="0" parTransId="{D565DF4D-8B97-41E1-82CF-0133D5371F81}" sibTransId="{7670E522-A8F3-404D-9BD8-012C6F7FBB35}"/>
    <dgm:cxn modelId="{20F5C358-E16F-4CE4-8494-CF308818409B}" type="presOf" srcId="{CBE9D9F9-9F17-44F4-8458-9D43288F65A3}" destId="{D89D87FB-78B9-421E-A947-CB2EB100B2C1}" srcOrd="0" destOrd="0" presId="urn:microsoft.com/office/officeart/2005/8/layout/StepDownProcess"/>
    <dgm:cxn modelId="{37310D0B-940D-4ABA-8609-7154F5E7D39E}" type="presOf" srcId="{1741E85D-681F-4BE9-B019-2D99C79C29B5}" destId="{5D57BE9E-FFB2-4FF9-9127-C948ACF5BFCB}" srcOrd="0" destOrd="0" presId="urn:microsoft.com/office/officeart/2005/8/layout/StepDownProcess"/>
    <dgm:cxn modelId="{F22FCF6B-3520-4A6B-BFEF-D59A0D7364B0}" type="presParOf" srcId="{D89D87FB-78B9-421E-A947-CB2EB100B2C1}" destId="{1AA285A7-B2F7-4B19-BF50-56F041598C93}" srcOrd="0" destOrd="0" presId="urn:microsoft.com/office/officeart/2005/8/layout/StepDownProcess"/>
    <dgm:cxn modelId="{AD67F9E3-6E1C-492E-BA80-A466ABA45450}" type="presParOf" srcId="{1AA285A7-B2F7-4B19-BF50-56F041598C93}" destId="{998F179E-0A33-4DF1-8BA1-F4CEDA6B24A2}" srcOrd="0" destOrd="0" presId="urn:microsoft.com/office/officeart/2005/8/layout/StepDownProcess"/>
    <dgm:cxn modelId="{0A204278-FD2D-4D49-BF49-9E63202E70DE}" type="presParOf" srcId="{1AA285A7-B2F7-4B19-BF50-56F041598C93}" destId="{5D57BE9E-FFB2-4FF9-9127-C948ACF5BFCB}" srcOrd="1" destOrd="0" presId="urn:microsoft.com/office/officeart/2005/8/layout/StepDownProcess"/>
    <dgm:cxn modelId="{A80903F6-6CAD-48AE-B3B6-AC3724CE6D9D}" type="presParOf" srcId="{1AA285A7-B2F7-4B19-BF50-56F041598C93}" destId="{1F1FD6AA-F262-4E2F-A997-48EB64331A32}" srcOrd="2" destOrd="0" presId="urn:microsoft.com/office/officeart/2005/8/layout/StepDownProcess"/>
    <dgm:cxn modelId="{B3BD067F-FC0D-41EF-AE22-F9DC7CDD4297}" type="presParOf" srcId="{D89D87FB-78B9-421E-A947-CB2EB100B2C1}" destId="{0C9CA6E9-D94A-4F1F-BB73-1D3620AE8A22}" srcOrd="1" destOrd="0" presId="urn:microsoft.com/office/officeart/2005/8/layout/StepDownProcess"/>
    <dgm:cxn modelId="{B1F76A61-DAB7-4BB4-8973-1F12E4449853}" type="presParOf" srcId="{D89D87FB-78B9-421E-A947-CB2EB100B2C1}" destId="{908CDF2F-D5AF-4E9D-B62C-97CB817DCB82}" srcOrd="2" destOrd="0" presId="urn:microsoft.com/office/officeart/2005/8/layout/StepDownProcess"/>
    <dgm:cxn modelId="{A66E63C8-D9DD-4B47-AF30-2276682B4628}" type="presParOf" srcId="{908CDF2F-D5AF-4E9D-B62C-97CB817DCB82}" destId="{DA65017E-D575-4AAC-8198-23FF868A4E8C}" srcOrd="0" destOrd="0" presId="urn:microsoft.com/office/officeart/2005/8/layout/StepDownProcess"/>
    <dgm:cxn modelId="{CC00872C-9760-4549-AFC9-43D6B5C1091E}" type="presParOf" srcId="{908CDF2F-D5AF-4E9D-B62C-97CB817DCB82}" destId="{0BC9911C-C107-4599-879D-68F6ED59820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9D9F9-9F17-44F4-8458-9D43288F65A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1741E85D-681F-4BE9-B019-2D99C79C29B5}">
      <dgm:prSet phldrT="[Texto]" custT="1"/>
      <dgm:spPr/>
      <dgm:t>
        <a:bodyPr/>
        <a:lstStyle/>
        <a:p>
          <a:r>
            <a:rPr lang="es-CO" sz="1600" dirty="0"/>
            <a:t>Según el nivel de conocimientos que se adquiere</a:t>
          </a:r>
        </a:p>
      </dgm:t>
    </dgm:pt>
    <dgm:pt modelId="{D8324591-5181-4EA3-ABCF-239160A63726}" type="parTrans" cxnId="{2782E438-3534-47CD-9967-4C663F48EFE8}">
      <dgm:prSet/>
      <dgm:spPr/>
      <dgm:t>
        <a:bodyPr/>
        <a:lstStyle/>
        <a:p>
          <a:endParaRPr lang="es-CO"/>
        </a:p>
      </dgm:t>
    </dgm:pt>
    <dgm:pt modelId="{0055D2B3-A6E5-4E9E-AC86-811881D927CF}" type="sibTrans" cxnId="{2782E438-3534-47CD-9967-4C663F48EFE8}">
      <dgm:prSet/>
      <dgm:spPr/>
      <dgm:t>
        <a:bodyPr/>
        <a:lstStyle/>
        <a:p>
          <a:endParaRPr lang="es-CO"/>
        </a:p>
      </dgm:t>
    </dgm:pt>
    <dgm:pt modelId="{F775E0B6-F81A-48A3-83B3-C2620125FA25}">
      <dgm:prSet phldrT="[Texto]" custT="1"/>
      <dgm:spPr/>
      <dgm:t>
        <a:bodyPr/>
        <a:lstStyle/>
        <a:p>
          <a:pPr algn="just"/>
          <a:r>
            <a:rPr lang="es-CO" sz="1400" b="1" dirty="0"/>
            <a:t>EXPLORATORIA: </a:t>
          </a:r>
          <a:r>
            <a:rPr lang="es-CO" sz="1400" b="0" dirty="0"/>
            <a:t>Es la investigación que pretende darnos una visión general y sólo aproximada de los objetos de estudio; este tipo de investigación se realiza especialmente cuando el tema elegido ha sido poco explorado, cuando no hay suficientes estudios previos aún sobre él difícil formular hipótesis precisas o de cierta generalidad. </a:t>
          </a:r>
          <a:r>
            <a:rPr lang="es-CO" sz="1400" b="1" dirty="0"/>
            <a:t> </a:t>
          </a:r>
          <a:r>
            <a:rPr lang="es-CO" sz="1600" b="1" dirty="0"/>
            <a:t> </a:t>
          </a:r>
        </a:p>
      </dgm:t>
    </dgm:pt>
    <dgm:pt modelId="{0A76062E-73AA-4C15-8959-7080E905BFF6}" type="parTrans" cxnId="{AB6EC375-C7F9-48C2-ACD5-7200EF3C38E0}">
      <dgm:prSet/>
      <dgm:spPr/>
      <dgm:t>
        <a:bodyPr/>
        <a:lstStyle/>
        <a:p>
          <a:endParaRPr lang="es-CO"/>
        </a:p>
      </dgm:t>
    </dgm:pt>
    <dgm:pt modelId="{D0C53B91-01D6-49D8-B68F-236373036421}" type="sibTrans" cxnId="{AB6EC375-C7F9-48C2-ACD5-7200EF3C38E0}">
      <dgm:prSet/>
      <dgm:spPr/>
      <dgm:t>
        <a:bodyPr/>
        <a:lstStyle/>
        <a:p>
          <a:endParaRPr lang="es-CO"/>
        </a:p>
      </dgm:t>
    </dgm:pt>
    <dgm:pt modelId="{239B284D-C792-4666-A745-FEDC0F4CE3DE}">
      <dgm:prSet phldrT="[Texto]" custT="1"/>
      <dgm:spPr/>
      <dgm:t>
        <a:bodyPr/>
        <a:lstStyle/>
        <a:p>
          <a:pPr algn="just"/>
          <a:r>
            <a:rPr lang="es-CO" sz="1400" b="1" dirty="0"/>
            <a:t>DESCRIPTIVA: </a:t>
          </a:r>
          <a:r>
            <a:rPr lang="es-CO" sz="1400" b="0" dirty="0"/>
            <a:t>En este tipo de investigación no se manipulan variables y mediante la observación se hace énfasis en la especificación de las características de individuos, grupos, comunidades o un fenómeno objeto de análisis. Puede utilizar métodos cualitativos, cuantitativos o mixtos. </a:t>
          </a:r>
          <a:endParaRPr lang="es-CO" sz="1400" b="1" dirty="0"/>
        </a:p>
      </dgm:t>
    </dgm:pt>
    <dgm:pt modelId="{16C587BB-F3AC-4DCB-B711-45C45EBDC2F4}" type="parTrans" cxnId="{ACAFE6F6-345B-4E46-85F5-DF45AF31B777}">
      <dgm:prSet/>
      <dgm:spPr/>
      <dgm:t>
        <a:bodyPr/>
        <a:lstStyle/>
        <a:p>
          <a:endParaRPr lang="es-CO"/>
        </a:p>
      </dgm:t>
    </dgm:pt>
    <dgm:pt modelId="{94FFE988-22F5-4D60-9EE4-6B54800ADCEA}" type="sibTrans" cxnId="{ACAFE6F6-345B-4E46-85F5-DF45AF31B777}">
      <dgm:prSet/>
      <dgm:spPr/>
      <dgm:t>
        <a:bodyPr/>
        <a:lstStyle/>
        <a:p>
          <a:endParaRPr lang="es-CO"/>
        </a:p>
      </dgm:t>
    </dgm:pt>
    <dgm:pt modelId="{7CF199CB-E3E4-4A62-8DFA-71ADD538B070}">
      <dgm:prSet phldrT="[Texto]" custT="1"/>
      <dgm:spPr/>
      <dgm:t>
        <a:bodyPr/>
        <a:lstStyle/>
        <a:p>
          <a:pPr algn="just"/>
          <a:r>
            <a:rPr lang="es-CO" sz="1400" b="1" dirty="0"/>
            <a:t>EXPLICATIVA:</a:t>
          </a:r>
          <a:r>
            <a:rPr lang="es-CO" sz="1400" b="0" dirty="0"/>
            <a:t> Es el tipo de investigación que más profundiza nuestro conocimiento de la realidad, porque nos explica la razón, el porque de las cosas y es, por lo tanto, el más complejo y delicado, pues el riesgo de cometer errores aumenta de forma considerable.</a:t>
          </a:r>
          <a:endParaRPr lang="es-CO" sz="1400" b="1" dirty="0"/>
        </a:p>
      </dgm:t>
    </dgm:pt>
    <dgm:pt modelId="{D565DF4D-8B97-41E1-82CF-0133D5371F81}" type="parTrans" cxnId="{3538DF4A-3231-4DE7-A0C9-12F24238E014}">
      <dgm:prSet/>
      <dgm:spPr/>
      <dgm:t>
        <a:bodyPr/>
        <a:lstStyle/>
        <a:p>
          <a:endParaRPr lang="es-CO"/>
        </a:p>
      </dgm:t>
    </dgm:pt>
    <dgm:pt modelId="{7670E522-A8F3-404D-9BD8-012C6F7FBB35}" type="sibTrans" cxnId="{3538DF4A-3231-4DE7-A0C9-12F24238E014}">
      <dgm:prSet/>
      <dgm:spPr/>
      <dgm:t>
        <a:bodyPr/>
        <a:lstStyle/>
        <a:p>
          <a:endParaRPr lang="es-CO"/>
        </a:p>
      </dgm:t>
    </dgm:pt>
    <dgm:pt modelId="{40CF247F-28D4-4AFD-B3F4-7B5243F2DCA5}">
      <dgm:prSet phldrT="[Texto]"/>
      <dgm:spPr/>
      <dgm:t>
        <a:bodyPr/>
        <a:lstStyle/>
        <a:p>
          <a:pPr algn="l"/>
          <a:endParaRPr lang="es-CO" sz="1600" dirty="0"/>
        </a:p>
      </dgm:t>
    </dgm:pt>
    <dgm:pt modelId="{0339D000-F101-4490-875D-6C123A635897}" type="parTrans" cxnId="{D6C53706-11D3-4ED4-B05C-6A9508C3A5EA}">
      <dgm:prSet/>
      <dgm:spPr/>
      <dgm:t>
        <a:bodyPr/>
        <a:lstStyle/>
        <a:p>
          <a:endParaRPr lang="es-CO"/>
        </a:p>
      </dgm:t>
    </dgm:pt>
    <dgm:pt modelId="{667050B4-F1C6-4524-AE3F-FC372631B723}" type="sibTrans" cxnId="{D6C53706-11D3-4ED4-B05C-6A9508C3A5EA}">
      <dgm:prSet/>
      <dgm:spPr/>
      <dgm:t>
        <a:bodyPr/>
        <a:lstStyle/>
        <a:p>
          <a:endParaRPr lang="es-CO"/>
        </a:p>
      </dgm:t>
    </dgm:pt>
    <dgm:pt modelId="{D89D87FB-78B9-421E-A947-CB2EB100B2C1}" type="pres">
      <dgm:prSet presAssocID="{CBE9D9F9-9F17-44F4-8458-9D43288F65A3}" presName="rootnode" presStyleCnt="0">
        <dgm:presLayoutVars>
          <dgm:chMax/>
          <dgm:chPref/>
          <dgm:dir/>
          <dgm:animLvl val="lvl"/>
        </dgm:presLayoutVars>
      </dgm:prSet>
      <dgm:spPr/>
      <dgm:t>
        <a:bodyPr/>
        <a:lstStyle/>
        <a:p>
          <a:endParaRPr lang="es-CO"/>
        </a:p>
      </dgm:t>
    </dgm:pt>
    <dgm:pt modelId="{1AA285A7-B2F7-4B19-BF50-56F041598C93}" type="pres">
      <dgm:prSet presAssocID="{1741E85D-681F-4BE9-B019-2D99C79C29B5}" presName="composite" presStyleCnt="0"/>
      <dgm:spPr/>
    </dgm:pt>
    <dgm:pt modelId="{5D57BE9E-FFB2-4FF9-9127-C948ACF5BFCB}" type="pres">
      <dgm:prSet presAssocID="{1741E85D-681F-4BE9-B019-2D99C79C29B5}" presName="ParentText" presStyleLbl="node1" presStyleIdx="0" presStyleCnt="1" custScaleX="91447" custLinFactNeighborX="-35394" custLinFactNeighborY="-1724">
        <dgm:presLayoutVars>
          <dgm:chMax val="1"/>
          <dgm:chPref val="1"/>
          <dgm:bulletEnabled val="1"/>
        </dgm:presLayoutVars>
      </dgm:prSet>
      <dgm:spPr/>
      <dgm:t>
        <a:bodyPr/>
        <a:lstStyle/>
        <a:p>
          <a:endParaRPr lang="es-CO"/>
        </a:p>
      </dgm:t>
    </dgm:pt>
    <dgm:pt modelId="{B8D68803-393E-4815-8135-256E917A5E12}" type="pres">
      <dgm:prSet presAssocID="{1741E85D-681F-4BE9-B019-2D99C79C29B5}" presName="FinalChildText" presStyleLbl="revTx" presStyleIdx="0" presStyleCnt="1" custScaleX="234621" custScaleY="193393" custLinFactNeighborX="27650" custLinFactNeighborY="14929">
        <dgm:presLayoutVars>
          <dgm:chMax val="0"/>
          <dgm:chPref val="0"/>
          <dgm:bulletEnabled val="1"/>
        </dgm:presLayoutVars>
      </dgm:prSet>
      <dgm:spPr/>
      <dgm:t>
        <a:bodyPr/>
        <a:lstStyle/>
        <a:p>
          <a:endParaRPr lang="es-CO"/>
        </a:p>
      </dgm:t>
    </dgm:pt>
  </dgm:ptLst>
  <dgm:cxnLst>
    <dgm:cxn modelId="{D6C53706-11D3-4ED4-B05C-6A9508C3A5EA}" srcId="{1741E85D-681F-4BE9-B019-2D99C79C29B5}" destId="{40CF247F-28D4-4AFD-B3F4-7B5243F2DCA5}" srcOrd="3" destOrd="0" parTransId="{0339D000-F101-4490-875D-6C123A635897}" sibTransId="{667050B4-F1C6-4524-AE3F-FC372631B723}"/>
    <dgm:cxn modelId="{D53D1525-356B-4B64-B531-9023EC069438}" type="presOf" srcId="{CBE9D9F9-9F17-44F4-8458-9D43288F65A3}" destId="{D89D87FB-78B9-421E-A947-CB2EB100B2C1}" srcOrd="0" destOrd="0" presId="urn:microsoft.com/office/officeart/2005/8/layout/StepDownProcess"/>
    <dgm:cxn modelId="{AB6EC375-C7F9-48C2-ACD5-7200EF3C38E0}" srcId="{1741E85D-681F-4BE9-B019-2D99C79C29B5}" destId="{F775E0B6-F81A-48A3-83B3-C2620125FA25}" srcOrd="0" destOrd="0" parTransId="{0A76062E-73AA-4C15-8959-7080E905BFF6}" sibTransId="{D0C53B91-01D6-49D8-B68F-236373036421}"/>
    <dgm:cxn modelId="{2D56AAD6-618C-44DB-BD3D-614443287A4C}" type="presOf" srcId="{1741E85D-681F-4BE9-B019-2D99C79C29B5}" destId="{5D57BE9E-FFB2-4FF9-9127-C948ACF5BFCB}" srcOrd="0" destOrd="0" presId="urn:microsoft.com/office/officeart/2005/8/layout/StepDownProcess"/>
    <dgm:cxn modelId="{ACAFE6F6-345B-4E46-85F5-DF45AF31B777}" srcId="{1741E85D-681F-4BE9-B019-2D99C79C29B5}" destId="{239B284D-C792-4666-A745-FEDC0F4CE3DE}" srcOrd="1" destOrd="0" parTransId="{16C587BB-F3AC-4DCB-B711-45C45EBDC2F4}" sibTransId="{94FFE988-22F5-4D60-9EE4-6B54800ADCEA}"/>
    <dgm:cxn modelId="{62811560-DB65-4E3B-97A6-9204EED6F65D}" type="presOf" srcId="{F775E0B6-F81A-48A3-83B3-C2620125FA25}" destId="{B8D68803-393E-4815-8135-256E917A5E12}" srcOrd="0" destOrd="0" presId="urn:microsoft.com/office/officeart/2005/8/layout/StepDownProcess"/>
    <dgm:cxn modelId="{0699C718-4E18-4747-99B4-B7DA1B64A616}" type="presOf" srcId="{40CF247F-28D4-4AFD-B3F4-7B5243F2DCA5}" destId="{B8D68803-393E-4815-8135-256E917A5E12}" srcOrd="0" destOrd="3" presId="urn:microsoft.com/office/officeart/2005/8/layout/StepDownProcess"/>
    <dgm:cxn modelId="{2782E438-3534-47CD-9967-4C663F48EFE8}" srcId="{CBE9D9F9-9F17-44F4-8458-9D43288F65A3}" destId="{1741E85D-681F-4BE9-B019-2D99C79C29B5}" srcOrd="0" destOrd="0" parTransId="{D8324591-5181-4EA3-ABCF-239160A63726}" sibTransId="{0055D2B3-A6E5-4E9E-AC86-811881D927CF}"/>
    <dgm:cxn modelId="{00EA38DF-7485-476E-AB40-23D224A6E554}" type="presOf" srcId="{7CF199CB-E3E4-4A62-8DFA-71ADD538B070}" destId="{B8D68803-393E-4815-8135-256E917A5E12}" srcOrd="0" destOrd="2" presId="urn:microsoft.com/office/officeart/2005/8/layout/StepDownProcess"/>
    <dgm:cxn modelId="{688E31EC-7833-4B3C-8F5C-88E1542ED07E}" type="presOf" srcId="{239B284D-C792-4666-A745-FEDC0F4CE3DE}" destId="{B8D68803-393E-4815-8135-256E917A5E12}" srcOrd="0" destOrd="1" presId="urn:microsoft.com/office/officeart/2005/8/layout/StepDownProcess"/>
    <dgm:cxn modelId="{3538DF4A-3231-4DE7-A0C9-12F24238E014}" srcId="{1741E85D-681F-4BE9-B019-2D99C79C29B5}" destId="{7CF199CB-E3E4-4A62-8DFA-71ADD538B070}" srcOrd="2" destOrd="0" parTransId="{D565DF4D-8B97-41E1-82CF-0133D5371F81}" sibTransId="{7670E522-A8F3-404D-9BD8-012C6F7FBB35}"/>
    <dgm:cxn modelId="{D3E1744B-FA3C-4D42-A170-B54C8370E430}" type="presParOf" srcId="{D89D87FB-78B9-421E-A947-CB2EB100B2C1}" destId="{1AA285A7-B2F7-4B19-BF50-56F041598C93}" srcOrd="0" destOrd="0" presId="urn:microsoft.com/office/officeart/2005/8/layout/StepDownProcess"/>
    <dgm:cxn modelId="{FBD3BF47-2BFE-4287-83E3-573637277AC0}" type="presParOf" srcId="{1AA285A7-B2F7-4B19-BF50-56F041598C93}" destId="{5D57BE9E-FFB2-4FF9-9127-C948ACF5BFCB}" srcOrd="0" destOrd="0" presId="urn:microsoft.com/office/officeart/2005/8/layout/StepDownProcess"/>
    <dgm:cxn modelId="{A2942F71-EE96-46C6-AC7F-921A1637B3C6}" type="presParOf" srcId="{1AA285A7-B2F7-4B19-BF50-56F041598C93}" destId="{B8D68803-393E-4815-8135-256E917A5E1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E9D9F9-9F17-44F4-8458-9D43288F65A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1741E85D-681F-4BE9-B019-2D99C79C29B5}">
      <dgm:prSet phldrT="[Texto]" custT="1"/>
      <dgm:spPr/>
      <dgm:t>
        <a:bodyPr/>
        <a:lstStyle/>
        <a:p>
          <a:r>
            <a:rPr lang="es-CO" sz="1600" dirty="0"/>
            <a:t>Según la naturaleza de la información que se recoge para responder al problema de la investigación</a:t>
          </a:r>
        </a:p>
      </dgm:t>
    </dgm:pt>
    <dgm:pt modelId="{D8324591-5181-4EA3-ABCF-239160A63726}" type="parTrans" cxnId="{2782E438-3534-47CD-9967-4C663F48EFE8}">
      <dgm:prSet/>
      <dgm:spPr/>
      <dgm:t>
        <a:bodyPr/>
        <a:lstStyle/>
        <a:p>
          <a:endParaRPr lang="es-CO"/>
        </a:p>
      </dgm:t>
    </dgm:pt>
    <dgm:pt modelId="{0055D2B3-A6E5-4E9E-AC86-811881D927CF}" type="sibTrans" cxnId="{2782E438-3534-47CD-9967-4C663F48EFE8}">
      <dgm:prSet/>
      <dgm:spPr/>
      <dgm:t>
        <a:bodyPr/>
        <a:lstStyle/>
        <a:p>
          <a:endParaRPr lang="es-CO"/>
        </a:p>
      </dgm:t>
    </dgm:pt>
    <dgm:pt modelId="{F775E0B6-F81A-48A3-83B3-C2620125FA25}">
      <dgm:prSet phldrT="[Texto]" custT="1"/>
      <dgm:spPr/>
      <dgm:t>
        <a:bodyPr/>
        <a:lstStyle/>
        <a:p>
          <a:pPr algn="just"/>
          <a:r>
            <a:rPr lang="es-CO" sz="1400" b="1" dirty="0"/>
            <a:t>CUALITATIVA: </a:t>
          </a:r>
          <a:r>
            <a:rPr lang="es-CO" sz="1400" b="0" dirty="0"/>
            <a:t>Estudio de los fenómenos sociales, naturales y humanos a partir de los significados de sus propios autores y con el propósito de lograr su comprensión, interpretación y transformación, sus enfoques son: fenomenológicos, etnográficos, naturalísticos, constructivistas, holísticos, investigación-acción, hermenéuticos, interacción simbólica . </a:t>
          </a:r>
          <a:r>
            <a:rPr lang="es-CO" sz="1400" b="1" dirty="0"/>
            <a:t> </a:t>
          </a:r>
          <a:r>
            <a:rPr lang="es-CO" sz="1600" b="1" dirty="0"/>
            <a:t> </a:t>
          </a:r>
        </a:p>
      </dgm:t>
    </dgm:pt>
    <dgm:pt modelId="{0A76062E-73AA-4C15-8959-7080E905BFF6}" type="parTrans" cxnId="{AB6EC375-C7F9-48C2-ACD5-7200EF3C38E0}">
      <dgm:prSet/>
      <dgm:spPr/>
      <dgm:t>
        <a:bodyPr/>
        <a:lstStyle/>
        <a:p>
          <a:endParaRPr lang="es-CO"/>
        </a:p>
      </dgm:t>
    </dgm:pt>
    <dgm:pt modelId="{D0C53B91-01D6-49D8-B68F-236373036421}" type="sibTrans" cxnId="{AB6EC375-C7F9-48C2-ACD5-7200EF3C38E0}">
      <dgm:prSet/>
      <dgm:spPr/>
      <dgm:t>
        <a:bodyPr/>
        <a:lstStyle/>
        <a:p>
          <a:endParaRPr lang="es-CO"/>
        </a:p>
      </dgm:t>
    </dgm:pt>
    <dgm:pt modelId="{7AEE7CA0-BC92-419B-AFE8-A5ADA8ECFE91}">
      <dgm:prSet phldrT="[Texto]" custT="1"/>
      <dgm:spPr/>
      <dgm:t>
        <a:bodyPr/>
        <a:lstStyle/>
        <a:p>
          <a:r>
            <a:rPr lang="es-CO" sz="1600" dirty="0"/>
            <a:t>Según el campo de conocimiento en que se realiza</a:t>
          </a:r>
        </a:p>
      </dgm:t>
    </dgm:pt>
    <dgm:pt modelId="{82EE3F1C-4004-4037-BB18-8B9FB72FA8F5}" type="parTrans" cxnId="{30A20F5F-354F-44D5-9E40-BDAD26D0A3EC}">
      <dgm:prSet/>
      <dgm:spPr/>
      <dgm:t>
        <a:bodyPr/>
        <a:lstStyle/>
        <a:p>
          <a:endParaRPr lang="es-CO"/>
        </a:p>
      </dgm:t>
    </dgm:pt>
    <dgm:pt modelId="{BFDFC5FA-ED18-4C65-A269-DDF4C8B7D582}" type="sibTrans" cxnId="{30A20F5F-354F-44D5-9E40-BDAD26D0A3EC}">
      <dgm:prSet/>
      <dgm:spPr/>
      <dgm:t>
        <a:bodyPr/>
        <a:lstStyle/>
        <a:p>
          <a:endParaRPr lang="es-CO"/>
        </a:p>
      </dgm:t>
    </dgm:pt>
    <dgm:pt modelId="{3B624D60-335D-4C54-AE14-060EE4187F5E}">
      <dgm:prSet phldrT="[Texto]" custT="1"/>
      <dgm:spPr/>
      <dgm:t>
        <a:bodyPr/>
        <a:lstStyle/>
        <a:p>
          <a:pPr algn="just"/>
          <a:r>
            <a:rPr lang="es-CO" sz="1400" b="1" dirty="0"/>
            <a:t>CIENTIFICA: </a:t>
          </a:r>
          <a:r>
            <a:rPr lang="es-CO" sz="1400" b="0" dirty="0"/>
            <a:t>Esta enfocada a satisfacer las necesidades de una sociedad haciendo uso del método científico. </a:t>
          </a:r>
          <a:r>
            <a:rPr lang="es-CO" sz="1400" b="1" dirty="0"/>
            <a:t> </a:t>
          </a:r>
        </a:p>
      </dgm:t>
    </dgm:pt>
    <dgm:pt modelId="{779912AE-0423-4E02-8237-A25BBB0AF59E}" type="parTrans" cxnId="{2E9EA889-047F-418C-A896-1CA0B0765342}">
      <dgm:prSet/>
      <dgm:spPr/>
      <dgm:t>
        <a:bodyPr/>
        <a:lstStyle/>
        <a:p>
          <a:endParaRPr lang="es-CO"/>
        </a:p>
      </dgm:t>
    </dgm:pt>
    <dgm:pt modelId="{DF353876-4AC8-45B2-9C31-8D1537B2086A}" type="sibTrans" cxnId="{2E9EA889-047F-418C-A896-1CA0B0765342}">
      <dgm:prSet/>
      <dgm:spPr/>
      <dgm:t>
        <a:bodyPr/>
        <a:lstStyle/>
        <a:p>
          <a:endParaRPr lang="es-CO"/>
        </a:p>
      </dgm:t>
    </dgm:pt>
    <dgm:pt modelId="{239B284D-C792-4666-A745-FEDC0F4CE3DE}">
      <dgm:prSet phldrT="[Texto]" custT="1"/>
      <dgm:spPr/>
      <dgm:t>
        <a:bodyPr/>
        <a:lstStyle/>
        <a:p>
          <a:pPr algn="just"/>
          <a:r>
            <a:rPr lang="es-CO" sz="1400" b="1" dirty="0"/>
            <a:t>CUANTITATIVA: </a:t>
          </a:r>
          <a:r>
            <a:rPr lang="es-CO" sz="1400" b="0" dirty="0"/>
            <a:t>Es aquella que permite examinar los datos de manera numérica, especialmente en el campo de la estadística. Su intencionalidad está enfocada en hacer hablar los datos mediante expresiones numéricas con el fin de asignar números a los hechos o fenómenos. </a:t>
          </a:r>
          <a:endParaRPr lang="es-CO" sz="1400" b="1" dirty="0"/>
        </a:p>
      </dgm:t>
    </dgm:pt>
    <dgm:pt modelId="{16C587BB-F3AC-4DCB-B711-45C45EBDC2F4}" type="parTrans" cxnId="{ACAFE6F6-345B-4E46-85F5-DF45AF31B777}">
      <dgm:prSet/>
      <dgm:spPr/>
      <dgm:t>
        <a:bodyPr/>
        <a:lstStyle/>
        <a:p>
          <a:endParaRPr lang="es-CO"/>
        </a:p>
      </dgm:t>
    </dgm:pt>
    <dgm:pt modelId="{94FFE988-22F5-4D60-9EE4-6B54800ADCEA}" type="sibTrans" cxnId="{ACAFE6F6-345B-4E46-85F5-DF45AF31B777}">
      <dgm:prSet/>
      <dgm:spPr/>
      <dgm:t>
        <a:bodyPr/>
        <a:lstStyle/>
        <a:p>
          <a:endParaRPr lang="es-CO"/>
        </a:p>
      </dgm:t>
    </dgm:pt>
    <dgm:pt modelId="{7CF199CB-E3E4-4A62-8DFA-71ADD538B070}">
      <dgm:prSet phldrT="[Texto]"/>
      <dgm:spPr/>
      <dgm:t>
        <a:bodyPr/>
        <a:lstStyle/>
        <a:p>
          <a:pPr algn="l"/>
          <a:endParaRPr lang="es-CO" sz="1600" dirty="0"/>
        </a:p>
      </dgm:t>
    </dgm:pt>
    <dgm:pt modelId="{D565DF4D-8B97-41E1-82CF-0133D5371F81}" type="parTrans" cxnId="{3538DF4A-3231-4DE7-A0C9-12F24238E014}">
      <dgm:prSet/>
      <dgm:spPr/>
      <dgm:t>
        <a:bodyPr/>
        <a:lstStyle/>
        <a:p>
          <a:endParaRPr lang="es-CO"/>
        </a:p>
      </dgm:t>
    </dgm:pt>
    <dgm:pt modelId="{7670E522-A8F3-404D-9BD8-012C6F7FBB35}" type="sibTrans" cxnId="{3538DF4A-3231-4DE7-A0C9-12F24238E014}">
      <dgm:prSet/>
      <dgm:spPr/>
      <dgm:t>
        <a:bodyPr/>
        <a:lstStyle/>
        <a:p>
          <a:endParaRPr lang="es-CO"/>
        </a:p>
      </dgm:t>
    </dgm:pt>
    <dgm:pt modelId="{89024F05-3C64-4B68-8C0D-7BAB2F2EF46E}">
      <dgm:prSet phldrT="[Texto]" custT="1"/>
      <dgm:spPr/>
      <dgm:t>
        <a:bodyPr/>
        <a:lstStyle/>
        <a:p>
          <a:pPr algn="just"/>
          <a:r>
            <a:rPr lang="es-CO" sz="1400" b="1" dirty="0"/>
            <a:t>FILOSÓFICA: </a:t>
          </a:r>
          <a:r>
            <a:rPr lang="es-CO" sz="1400" b="0" dirty="0"/>
            <a:t>Esta orientada a la resolución de problemas filosóficos.</a:t>
          </a:r>
          <a:endParaRPr lang="es-CO" sz="1400" b="1" dirty="0"/>
        </a:p>
      </dgm:t>
    </dgm:pt>
    <dgm:pt modelId="{BA8D8F9A-03D6-4782-AA1C-40251ECD87BC}" type="parTrans" cxnId="{A299F250-D0DF-4F7C-986F-1F5C0429E121}">
      <dgm:prSet/>
      <dgm:spPr/>
      <dgm:t>
        <a:bodyPr/>
        <a:lstStyle/>
        <a:p>
          <a:endParaRPr lang="es-CO"/>
        </a:p>
      </dgm:t>
    </dgm:pt>
    <dgm:pt modelId="{17BC2787-DDF7-4B0C-A2A6-AF455A4BD5B4}" type="sibTrans" cxnId="{A299F250-D0DF-4F7C-986F-1F5C0429E121}">
      <dgm:prSet/>
      <dgm:spPr/>
      <dgm:t>
        <a:bodyPr/>
        <a:lstStyle/>
        <a:p>
          <a:endParaRPr lang="es-CO"/>
        </a:p>
      </dgm:t>
    </dgm:pt>
    <dgm:pt modelId="{D89D87FB-78B9-421E-A947-CB2EB100B2C1}" type="pres">
      <dgm:prSet presAssocID="{CBE9D9F9-9F17-44F4-8458-9D43288F65A3}" presName="rootnode" presStyleCnt="0">
        <dgm:presLayoutVars>
          <dgm:chMax/>
          <dgm:chPref/>
          <dgm:dir/>
          <dgm:animLvl val="lvl"/>
        </dgm:presLayoutVars>
      </dgm:prSet>
      <dgm:spPr/>
      <dgm:t>
        <a:bodyPr/>
        <a:lstStyle/>
        <a:p>
          <a:endParaRPr lang="es-CO"/>
        </a:p>
      </dgm:t>
    </dgm:pt>
    <dgm:pt modelId="{1AA285A7-B2F7-4B19-BF50-56F041598C93}" type="pres">
      <dgm:prSet presAssocID="{1741E85D-681F-4BE9-B019-2D99C79C29B5}" presName="composite" presStyleCnt="0"/>
      <dgm:spPr/>
    </dgm:pt>
    <dgm:pt modelId="{998F179E-0A33-4DF1-8BA1-F4CEDA6B24A2}" type="pres">
      <dgm:prSet presAssocID="{1741E85D-681F-4BE9-B019-2D99C79C29B5}" presName="bentUpArrow1" presStyleLbl="alignImgPlace1" presStyleIdx="0" presStyleCnt="1" custScaleX="61207" custScaleY="76528" custLinFactNeighborX="-4200" custLinFactNeighborY="-11611"/>
      <dgm:spPr/>
    </dgm:pt>
    <dgm:pt modelId="{5D57BE9E-FFB2-4FF9-9127-C948ACF5BFCB}" type="pres">
      <dgm:prSet presAssocID="{1741E85D-681F-4BE9-B019-2D99C79C29B5}" presName="ParentText" presStyleLbl="node1" presStyleIdx="0" presStyleCnt="2">
        <dgm:presLayoutVars>
          <dgm:chMax val="1"/>
          <dgm:chPref val="1"/>
          <dgm:bulletEnabled val="1"/>
        </dgm:presLayoutVars>
      </dgm:prSet>
      <dgm:spPr/>
      <dgm:t>
        <a:bodyPr/>
        <a:lstStyle/>
        <a:p>
          <a:endParaRPr lang="es-CO"/>
        </a:p>
      </dgm:t>
    </dgm:pt>
    <dgm:pt modelId="{1F1FD6AA-F262-4E2F-A997-48EB64331A32}" type="pres">
      <dgm:prSet presAssocID="{1741E85D-681F-4BE9-B019-2D99C79C29B5}" presName="ChildText" presStyleLbl="revTx" presStyleIdx="0" presStyleCnt="2" custScaleX="264558" custScaleY="146094" custLinFactNeighborX="90527" custLinFactNeighborY="-4941">
        <dgm:presLayoutVars>
          <dgm:chMax val="0"/>
          <dgm:chPref val="0"/>
          <dgm:bulletEnabled val="1"/>
        </dgm:presLayoutVars>
      </dgm:prSet>
      <dgm:spPr/>
      <dgm:t>
        <a:bodyPr/>
        <a:lstStyle/>
        <a:p>
          <a:endParaRPr lang="es-CO"/>
        </a:p>
      </dgm:t>
    </dgm:pt>
    <dgm:pt modelId="{0C9CA6E9-D94A-4F1F-BB73-1D3620AE8A22}" type="pres">
      <dgm:prSet presAssocID="{0055D2B3-A6E5-4E9E-AC86-811881D927CF}" presName="sibTrans" presStyleCnt="0"/>
      <dgm:spPr/>
    </dgm:pt>
    <dgm:pt modelId="{908CDF2F-D5AF-4E9D-B62C-97CB817DCB82}" type="pres">
      <dgm:prSet presAssocID="{7AEE7CA0-BC92-419B-AFE8-A5ADA8ECFE91}" presName="composite" presStyleCnt="0"/>
      <dgm:spPr/>
    </dgm:pt>
    <dgm:pt modelId="{DA65017E-D575-4AAC-8198-23FF868A4E8C}" type="pres">
      <dgm:prSet presAssocID="{7AEE7CA0-BC92-419B-AFE8-A5ADA8ECFE91}" presName="ParentText" presStyleLbl="node1" presStyleIdx="1" presStyleCnt="2" custLinFactNeighborX="-48262" custLinFactNeighborY="2942">
        <dgm:presLayoutVars>
          <dgm:chMax val="1"/>
          <dgm:chPref val="1"/>
          <dgm:bulletEnabled val="1"/>
        </dgm:presLayoutVars>
      </dgm:prSet>
      <dgm:spPr/>
      <dgm:t>
        <a:bodyPr/>
        <a:lstStyle/>
        <a:p>
          <a:endParaRPr lang="es-CO"/>
        </a:p>
      </dgm:t>
    </dgm:pt>
    <dgm:pt modelId="{0BC9911C-C107-4599-879D-68F6ED59820B}" type="pres">
      <dgm:prSet presAssocID="{7AEE7CA0-BC92-419B-AFE8-A5ADA8ECFE91}" presName="FinalChildText" presStyleLbl="revTx" presStyleIdx="1" presStyleCnt="2" custScaleX="189001" custScaleY="109954" custLinFactNeighborX="-10135" custLinFactNeighborY="11359">
        <dgm:presLayoutVars>
          <dgm:chMax val="0"/>
          <dgm:chPref val="0"/>
          <dgm:bulletEnabled val="1"/>
        </dgm:presLayoutVars>
      </dgm:prSet>
      <dgm:spPr/>
      <dgm:t>
        <a:bodyPr/>
        <a:lstStyle/>
        <a:p>
          <a:endParaRPr lang="es-CO"/>
        </a:p>
      </dgm:t>
    </dgm:pt>
  </dgm:ptLst>
  <dgm:cxnLst>
    <dgm:cxn modelId="{AB6EC375-C7F9-48C2-ACD5-7200EF3C38E0}" srcId="{1741E85D-681F-4BE9-B019-2D99C79C29B5}" destId="{F775E0B6-F81A-48A3-83B3-C2620125FA25}" srcOrd="0" destOrd="0" parTransId="{0A76062E-73AA-4C15-8959-7080E905BFF6}" sibTransId="{D0C53B91-01D6-49D8-B68F-236373036421}"/>
    <dgm:cxn modelId="{99F5E53C-A2D9-43B7-90C8-3688B921BB2F}" type="presOf" srcId="{1741E85D-681F-4BE9-B019-2D99C79C29B5}" destId="{5D57BE9E-FFB2-4FF9-9127-C948ACF5BFCB}" srcOrd="0" destOrd="0" presId="urn:microsoft.com/office/officeart/2005/8/layout/StepDownProcess"/>
    <dgm:cxn modelId="{BD419D6D-6F28-497D-841D-D39BDD5A1016}" type="presOf" srcId="{239B284D-C792-4666-A745-FEDC0F4CE3DE}" destId="{1F1FD6AA-F262-4E2F-A997-48EB64331A32}" srcOrd="0" destOrd="1" presId="urn:microsoft.com/office/officeart/2005/8/layout/StepDownProcess"/>
    <dgm:cxn modelId="{3DCB638E-311F-4160-8D1C-357F7B51F285}" type="presOf" srcId="{CBE9D9F9-9F17-44F4-8458-9D43288F65A3}" destId="{D89D87FB-78B9-421E-A947-CB2EB100B2C1}" srcOrd="0" destOrd="0" presId="urn:microsoft.com/office/officeart/2005/8/layout/StepDownProcess"/>
    <dgm:cxn modelId="{ACAFE6F6-345B-4E46-85F5-DF45AF31B777}" srcId="{1741E85D-681F-4BE9-B019-2D99C79C29B5}" destId="{239B284D-C792-4666-A745-FEDC0F4CE3DE}" srcOrd="1" destOrd="0" parTransId="{16C587BB-F3AC-4DCB-B711-45C45EBDC2F4}" sibTransId="{94FFE988-22F5-4D60-9EE4-6B54800ADCEA}"/>
    <dgm:cxn modelId="{89387FEF-DD9A-4044-BFCB-3E9B530E5F1A}" type="presOf" srcId="{89024F05-3C64-4B68-8C0D-7BAB2F2EF46E}" destId="{0BC9911C-C107-4599-879D-68F6ED59820B}" srcOrd="0" destOrd="1" presId="urn:microsoft.com/office/officeart/2005/8/layout/StepDownProcess"/>
    <dgm:cxn modelId="{36E3DB42-8D2D-4307-A8D6-46420B998BAF}" type="presOf" srcId="{7AEE7CA0-BC92-419B-AFE8-A5ADA8ECFE91}" destId="{DA65017E-D575-4AAC-8198-23FF868A4E8C}" srcOrd="0" destOrd="0" presId="urn:microsoft.com/office/officeart/2005/8/layout/StepDownProcess"/>
    <dgm:cxn modelId="{8BAA0C05-D4D8-4AE4-AD9F-574C74345757}" type="presOf" srcId="{3B624D60-335D-4C54-AE14-060EE4187F5E}" destId="{0BC9911C-C107-4599-879D-68F6ED59820B}" srcOrd="0" destOrd="0" presId="urn:microsoft.com/office/officeart/2005/8/layout/StepDownProcess"/>
    <dgm:cxn modelId="{2E9EA889-047F-418C-A896-1CA0B0765342}" srcId="{7AEE7CA0-BC92-419B-AFE8-A5ADA8ECFE91}" destId="{3B624D60-335D-4C54-AE14-060EE4187F5E}" srcOrd="0" destOrd="0" parTransId="{779912AE-0423-4E02-8237-A25BBB0AF59E}" sibTransId="{DF353876-4AC8-45B2-9C31-8D1537B2086A}"/>
    <dgm:cxn modelId="{2782E438-3534-47CD-9967-4C663F48EFE8}" srcId="{CBE9D9F9-9F17-44F4-8458-9D43288F65A3}" destId="{1741E85D-681F-4BE9-B019-2D99C79C29B5}" srcOrd="0" destOrd="0" parTransId="{D8324591-5181-4EA3-ABCF-239160A63726}" sibTransId="{0055D2B3-A6E5-4E9E-AC86-811881D927CF}"/>
    <dgm:cxn modelId="{08C11C13-D6FA-4A83-86E6-D19514135777}" type="presOf" srcId="{F775E0B6-F81A-48A3-83B3-C2620125FA25}" destId="{1F1FD6AA-F262-4E2F-A997-48EB64331A32}" srcOrd="0" destOrd="0" presId="urn:microsoft.com/office/officeart/2005/8/layout/StepDownProcess"/>
    <dgm:cxn modelId="{D1E24778-9685-4E4C-87AC-0E57073F53BF}" type="presOf" srcId="{7CF199CB-E3E4-4A62-8DFA-71ADD538B070}" destId="{1F1FD6AA-F262-4E2F-A997-48EB64331A32}" srcOrd="0" destOrd="2" presId="urn:microsoft.com/office/officeart/2005/8/layout/StepDownProcess"/>
    <dgm:cxn modelId="{30A20F5F-354F-44D5-9E40-BDAD26D0A3EC}" srcId="{CBE9D9F9-9F17-44F4-8458-9D43288F65A3}" destId="{7AEE7CA0-BC92-419B-AFE8-A5ADA8ECFE91}" srcOrd="1" destOrd="0" parTransId="{82EE3F1C-4004-4037-BB18-8B9FB72FA8F5}" sibTransId="{BFDFC5FA-ED18-4C65-A269-DDF4C8B7D582}"/>
    <dgm:cxn modelId="{A299F250-D0DF-4F7C-986F-1F5C0429E121}" srcId="{7AEE7CA0-BC92-419B-AFE8-A5ADA8ECFE91}" destId="{89024F05-3C64-4B68-8C0D-7BAB2F2EF46E}" srcOrd="1" destOrd="0" parTransId="{BA8D8F9A-03D6-4782-AA1C-40251ECD87BC}" sibTransId="{17BC2787-DDF7-4B0C-A2A6-AF455A4BD5B4}"/>
    <dgm:cxn modelId="{3538DF4A-3231-4DE7-A0C9-12F24238E014}" srcId="{1741E85D-681F-4BE9-B019-2D99C79C29B5}" destId="{7CF199CB-E3E4-4A62-8DFA-71ADD538B070}" srcOrd="2" destOrd="0" parTransId="{D565DF4D-8B97-41E1-82CF-0133D5371F81}" sibTransId="{7670E522-A8F3-404D-9BD8-012C6F7FBB35}"/>
    <dgm:cxn modelId="{3121BB46-3E02-4DEF-8A11-8D2191B0C0DD}" type="presParOf" srcId="{D89D87FB-78B9-421E-A947-CB2EB100B2C1}" destId="{1AA285A7-B2F7-4B19-BF50-56F041598C93}" srcOrd="0" destOrd="0" presId="urn:microsoft.com/office/officeart/2005/8/layout/StepDownProcess"/>
    <dgm:cxn modelId="{1FF0553D-C261-4C6A-BCA9-59FD72AFB0C1}" type="presParOf" srcId="{1AA285A7-B2F7-4B19-BF50-56F041598C93}" destId="{998F179E-0A33-4DF1-8BA1-F4CEDA6B24A2}" srcOrd="0" destOrd="0" presId="urn:microsoft.com/office/officeart/2005/8/layout/StepDownProcess"/>
    <dgm:cxn modelId="{94644C43-C3C3-4C4A-8FC5-9F28C0016419}" type="presParOf" srcId="{1AA285A7-B2F7-4B19-BF50-56F041598C93}" destId="{5D57BE9E-FFB2-4FF9-9127-C948ACF5BFCB}" srcOrd="1" destOrd="0" presId="urn:microsoft.com/office/officeart/2005/8/layout/StepDownProcess"/>
    <dgm:cxn modelId="{3BAF5E7E-24D0-4791-8FC6-DE49AE8A5193}" type="presParOf" srcId="{1AA285A7-B2F7-4B19-BF50-56F041598C93}" destId="{1F1FD6AA-F262-4E2F-A997-48EB64331A32}" srcOrd="2" destOrd="0" presId="urn:microsoft.com/office/officeart/2005/8/layout/StepDownProcess"/>
    <dgm:cxn modelId="{8EF25E6B-05AF-44E2-9AB4-A61FE9DD63B0}" type="presParOf" srcId="{D89D87FB-78B9-421E-A947-CB2EB100B2C1}" destId="{0C9CA6E9-D94A-4F1F-BB73-1D3620AE8A22}" srcOrd="1" destOrd="0" presId="urn:microsoft.com/office/officeart/2005/8/layout/StepDownProcess"/>
    <dgm:cxn modelId="{840D6DB3-E7C5-4CB8-963B-9D69CDDD9AA6}" type="presParOf" srcId="{D89D87FB-78B9-421E-A947-CB2EB100B2C1}" destId="{908CDF2F-D5AF-4E9D-B62C-97CB817DCB82}" srcOrd="2" destOrd="0" presId="urn:microsoft.com/office/officeart/2005/8/layout/StepDownProcess"/>
    <dgm:cxn modelId="{382F7B66-E22A-4690-B730-C2094A546D30}" type="presParOf" srcId="{908CDF2F-D5AF-4E9D-B62C-97CB817DCB82}" destId="{DA65017E-D575-4AAC-8198-23FF868A4E8C}" srcOrd="0" destOrd="0" presId="urn:microsoft.com/office/officeart/2005/8/layout/StepDownProcess"/>
    <dgm:cxn modelId="{3AAFAFB2-3A39-4820-8252-DBEA1BC1CAC1}" type="presParOf" srcId="{908CDF2F-D5AF-4E9D-B62C-97CB817DCB82}" destId="{0BC9911C-C107-4599-879D-68F6ED59820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E9D9F9-9F17-44F4-8458-9D43288F65A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1741E85D-681F-4BE9-B019-2D99C79C29B5}">
      <dgm:prSet phldrT="[Texto]" custT="1"/>
      <dgm:spPr/>
      <dgm:t>
        <a:bodyPr/>
        <a:lstStyle/>
        <a:p>
          <a:r>
            <a:rPr lang="es-CO" sz="1600" dirty="0"/>
            <a:t>Según el método utilizado</a:t>
          </a:r>
        </a:p>
      </dgm:t>
    </dgm:pt>
    <dgm:pt modelId="{D8324591-5181-4EA3-ABCF-239160A63726}" type="parTrans" cxnId="{2782E438-3534-47CD-9967-4C663F48EFE8}">
      <dgm:prSet/>
      <dgm:spPr/>
      <dgm:t>
        <a:bodyPr/>
        <a:lstStyle/>
        <a:p>
          <a:endParaRPr lang="es-CO"/>
        </a:p>
      </dgm:t>
    </dgm:pt>
    <dgm:pt modelId="{0055D2B3-A6E5-4E9E-AC86-811881D927CF}" type="sibTrans" cxnId="{2782E438-3534-47CD-9967-4C663F48EFE8}">
      <dgm:prSet/>
      <dgm:spPr/>
      <dgm:t>
        <a:bodyPr/>
        <a:lstStyle/>
        <a:p>
          <a:endParaRPr lang="es-CO"/>
        </a:p>
      </dgm:t>
    </dgm:pt>
    <dgm:pt modelId="{F775E0B6-F81A-48A3-83B3-C2620125FA25}">
      <dgm:prSet phldrT="[Texto]" custT="1"/>
      <dgm:spPr/>
      <dgm:t>
        <a:bodyPr/>
        <a:lstStyle/>
        <a:p>
          <a:pPr algn="just"/>
          <a:r>
            <a:rPr lang="es-CO" sz="1400" b="1" dirty="0"/>
            <a:t>ANALÍTICA: </a:t>
          </a:r>
          <a:r>
            <a:rPr lang="es-CO" sz="1400" b="0" dirty="0"/>
            <a:t>Tiene como objetivo analizar, recomponer, desglosar, criticar, juzgar; implica detectar, identificar y reorganizar las características de un evento de estudio. </a:t>
          </a:r>
          <a:r>
            <a:rPr lang="es-CO" sz="1400" b="1" dirty="0"/>
            <a:t> </a:t>
          </a:r>
          <a:r>
            <a:rPr lang="es-CO" sz="1600" b="1" dirty="0"/>
            <a:t> </a:t>
          </a:r>
        </a:p>
      </dgm:t>
    </dgm:pt>
    <dgm:pt modelId="{0A76062E-73AA-4C15-8959-7080E905BFF6}" type="parTrans" cxnId="{AB6EC375-C7F9-48C2-ACD5-7200EF3C38E0}">
      <dgm:prSet/>
      <dgm:spPr/>
      <dgm:t>
        <a:bodyPr/>
        <a:lstStyle/>
        <a:p>
          <a:endParaRPr lang="es-CO"/>
        </a:p>
      </dgm:t>
    </dgm:pt>
    <dgm:pt modelId="{D0C53B91-01D6-49D8-B68F-236373036421}" type="sibTrans" cxnId="{AB6EC375-C7F9-48C2-ACD5-7200EF3C38E0}">
      <dgm:prSet/>
      <dgm:spPr/>
      <dgm:t>
        <a:bodyPr/>
        <a:lstStyle/>
        <a:p>
          <a:endParaRPr lang="es-CO"/>
        </a:p>
      </dgm:t>
    </dgm:pt>
    <dgm:pt modelId="{239B284D-C792-4666-A745-FEDC0F4CE3DE}">
      <dgm:prSet phldrT="[Texto]" custT="1"/>
      <dgm:spPr/>
      <dgm:t>
        <a:bodyPr/>
        <a:lstStyle/>
        <a:p>
          <a:pPr algn="just"/>
          <a:r>
            <a:rPr lang="es-CO" sz="1400" b="1" dirty="0"/>
            <a:t>SINTÉTICO: </a:t>
          </a:r>
          <a:r>
            <a:rPr lang="es-CO" sz="1400" b="0" dirty="0"/>
            <a:t>Es una exposición metódica y breve, en otras palabras, es un proceso mental que tiene como meta la comprensión cabal de la esencia de lo que ya conocemos. </a:t>
          </a:r>
          <a:endParaRPr lang="es-CO" sz="1400" b="1" dirty="0"/>
        </a:p>
      </dgm:t>
    </dgm:pt>
    <dgm:pt modelId="{16C587BB-F3AC-4DCB-B711-45C45EBDC2F4}" type="parTrans" cxnId="{ACAFE6F6-345B-4E46-85F5-DF45AF31B777}">
      <dgm:prSet/>
      <dgm:spPr/>
      <dgm:t>
        <a:bodyPr/>
        <a:lstStyle/>
        <a:p>
          <a:endParaRPr lang="es-CO"/>
        </a:p>
      </dgm:t>
    </dgm:pt>
    <dgm:pt modelId="{94FFE988-22F5-4D60-9EE4-6B54800ADCEA}" type="sibTrans" cxnId="{ACAFE6F6-345B-4E46-85F5-DF45AF31B777}">
      <dgm:prSet/>
      <dgm:spPr/>
      <dgm:t>
        <a:bodyPr/>
        <a:lstStyle/>
        <a:p>
          <a:endParaRPr lang="es-CO"/>
        </a:p>
      </dgm:t>
    </dgm:pt>
    <dgm:pt modelId="{7CF199CB-E3E4-4A62-8DFA-71ADD538B070}">
      <dgm:prSet phldrT="[Texto]" custT="1"/>
      <dgm:spPr/>
      <dgm:t>
        <a:bodyPr/>
        <a:lstStyle/>
        <a:p>
          <a:pPr algn="just"/>
          <a:r>
            <a:rPr lang="es-CO" sz="1400" b="1" dirty="0"/>
            <a:t>DEDUCTIVO:</a:t>
          </a:r>
          <a:r>
            <a:rPr lang="es-CO" sz="1400" b="0" dirty="0"/>
            <a:t> Tiene como función de demostrar la validez de un conocimiento general a través de su veracidad en uno o muchos casos particulares.</a:t>
          </a:r>
          <a:endParaRPr lang="es-CO" sz="1400" b="1" dirty="0"/>
        </a:p>
      </dgm:t>
    </dgm:pt>
    <dgm:pt modelId="{D565DF4D-8B97-41E1-82CF-0133D5371F81}" type="parTrans" cxnId="{3538DF4A-3231-4DE7-A0C9-12F24238E014}">
      <dgm:prSet/>
      <dgm:spPr/>
      <dgm:t>
        <a:bodyPr/>
        <a:lstStyle/>
        <a:p>
          <a:endParaRPr lang="es-CO"/>
        </a:p>
      </dgm:t>
    </dgm:pt>
    <dgm:pt modelId="{7670E522-A8F3-404D-9BD8-012C6F7FBB35}" type="sibTrans" cxnId="{3538DF4A-3231-4DE7-A0C9-12F24238E014}">
      <dgm:prSet/>
      <dgm:spPr/>
      <dgm:t>
        <a:bodyPr/>
        <a:lstStyle/>
        <a:p>
          <a:endParaRPr lang="es-CO"/>
        </a:p>
      </dgm:t>
    </dgm:pt>
    <dgm:pt modelId="{40CF247F-28D4-4AFD-B3F4-7B5243F2DCA5}">
      <dgm:prSet phldrT="[Texto]" custT="1"/>
      <dgm:spPr/>
      <dgm:t>
        <a:bodyPr/>
        <a:lstStyle/>
        <a:p>
          <a:pPr algn="just"/>
          <a:r>
            <a:rPr lang="es-CO" sz="1400" b="1" dirty="0"/>
            <a:t>INDUCTIVO: </a:t>
          </a:r>
          <a:r>
            <a:rPr lang="es-CO" sz="1400" b="0" dirty="0"/>
            <a:t>Es un proceso de razonamiento de una parte de un todo; va de lo particular a lo general, de lo individual a lo universal.</a:t>
          </a:r>
          <a:endParaRPr lang="es-CO" sz="1400" b="1" dirty="0"/>
        </a:p>
      </dgm:t>
    </dgm:pt>
    <dgm:pt modelId="{0339D000-F101-4490-875D-6C123A635897}" type="parTrans" cxnId="{D6C53706-11D3-4ED4-B05C-6A9508C3A5EA}">
      <dgm:prSet/>
      <dgm:spPr/>
      <dgm:t>
        <a:bodyPr/>
        <a:lstStyle/>
        <a:p>
          <a:endParaRPr lang="es-CO"/>
        </a:p>
      </dgm:t>
    </dgm:pt>
    <dgm:pt modelId="{667050B4-F1C6-4524-AE3F-FC372631B723}" type="sibTrans" cxnId="{D6C53706-11D3-4ED4-B05C-6A9508C3A5EA}">
      <dgm:prSet/>
      <dgm:spPr/>
      <dgm:t>
        <a:bodyPr/>
        <a:lstStyle/>
        <a:p>
          <a:endParaRPr lang="es-CO"/>
        </a:p>
      </dgm:t>
    </dgm:pt>
    <dgm:pt modelId="{E9136486-61A6-4DB9-B500-0F123AAAA79E}">
      <dgm:prSet phldrT="[Texto]" custT="1"/>
      <dgm:spPr/>
      <dgm:t>
        <a:bodyPr/>
        <a:lstStyle/>
        <a:p>
          <a:pPr algn="just"/>
          <a:r>
            <a:rPr lang="es-CO" sz="1400" b="1" dirty="0"/>
            <a:t>COMPARATIVA: </a:t>
          </a:r>
          <a:r>
            <a:rPr lang="es-CO" sz="1400" b="0" dirty="0"/>
            <a:t>Tiene como objetivo la identificación de diferencias y semejanzas con respecto a la aparición de un evento en dos o más contextos, grupos o situaciones diferentes.</a:t>
          </a:r>
          <a:endParaRPr lang="es-CO" sz="1400" b="1" dirty="0"/>
        </a:p>
      </dgm:t>
    </dgm:pt>
    <dgm:pt modelId="{451C57E4-E886-4C0B-AA7C-AD8745A3F004}" type="parTrans" cxnId="{8BABEC35-40FB-4BD3-91FB-8076E3188E41}">
      <dgm:prSet/>
      <dgm:spPr/>
    </dgm:pt>
    <dgm:pt modelId="{AA076E8D-48C0-4087-AE3E-2C54249FAD33}" type="sibTrans" cxnId="{8BABEC35-40FB-4BD3-91FB-8076E3188E41}">
      <dgm:prSet/>
      <dgm:spPr/>
    </dgm:pt>
    <dgm:pt modelId="{4E1D4A5C-EDC2-44BC-A32D-528EB335C0F6}">
      <dgm:prSet phldrT="[Texto]" custT="1"/>
      <dgm:spPr/>
      <dgm:t>
        <a:bodyPr/>
        <a:lstStyle/>
        <a:p>
          <a:pPr algn="just"/>
          <a:r>
            <a:rPr lang="es-CO" sz="1400" b="1" dirty="0"/>
            <a:t>HISTORICO: </a:t>
          </a:r>
          <a:r>
            <a:rPr lang="es-CO" sz="1400" b="0" dirty="0"/>
            <a:t>Aplicación del método científico a problemas históricos, se fundamenta en revisión de documentos históricos, testimonios, registros, entre otros.</a:t>
          </a:r>
          <a:endParaRPr lang="es-CO" sz="1400" b="1" dirty="0"/>
        </a:p>
      </dgm:t>
    </dgm:pt>
    <dgm:pt modelId="{4D93E852-1931-4E9F-9F8E-20DE13B36249}" type="parTrans" cxnId="{E0E5D76B-5D37-4F94-88E8-38644FD9E5D0}">
      <dgm:prSet/>
      <dgm:spPr/>
    </dgm:pt>
    <dgm:pt modelId="{02DE62FB-8FEB-4AA0-8764-A78D7F361862}" type="sibTrans" cxnId="{E0E5D76B-5D37-4F94-88E8-38644FD9E5D0}">
      <dgm:prSet/>
      <dgm:spPr/>
    </dgm:pt>
    <dgm:pt modelId="{D89D87FB-78B9-421E-A947-CB2EB100B2C1}" type="pres">
      <dgm:prSet presAssocID="{CBE9D9F9-9F17-44F4-8458-9D43288F65A3}" presName="rootnode" presStyleCnt="0">
        <dgm:presLayoutVars>
          <dgm:chMax/>
          <dgm:chPref/>
          <dgm:dir/>
          <dgm:animLvl val="lvl"/>
        </dgm:presLayoutVars>
      </dgm:prSet>
      <dgm:spPr/>
      <dgm:t>
        <a:bodyPr/>
        <a:lstStyle/>
        <a:p>
          <a:endParaRPr lang="es-CO"/>
        </a:p>
      </dgm:t>
    </dgm:pt>
    <dgm:pt modelId="{1AA285A7-B2F7-4B19-BF50-56F041598C93}" type="pres">
      <dgm:prSet presAssocID="{1741E85D-681F-4BE9-B019-2D99C79C29B5}" presName="composite" presStyleCnt="0"/>
      <dgm:spPr/>
    </dgm:pt>
    <dgm:pt modelId="{5D57BE9E-FFB2-4FF9-9127-C948ACF5BFCB}" type="pres">
      <dgm:prSet presAssocID="{1741E85D-681F-4BE9-B019-2D99C79C29B5}" presName="ParentText" presStyleLbl="node1" presStyleIdx="0" presStyleCnt="1" custScaleX="91447" custLinFactNeighborX="-35394" custLinFactNeighborY="-1724">
        <dgm:presLayoutVars>
          <dgm:chMax val="1"/>
          <dgm:chPref val="1"/>
          <dgm:bulletEnabled val="1"/>
        </dgm:presLayoutVars>
      </dgm:prSet>
      <dgm:spPr/>
      <dgm:t>
        <a:bodyPr/>
        <a:lstStyle/>
        <a:p>
          <a:endParaRPr lang="es-CO"/>
        </a:p>
      </dgm:t>
    </dgm:pt>
    <dgm:pt modelId="{B8D68803-393E-4815-8135-256E917A5E12}" type="pres">
      <dgm:prSet presAssocID="{1741E85D-681F-4BE9-B019-2D99C79C29B5}" presName="FinalChildText" presStyleLbl="revTx" presStyleIdx="0" presStyleCnt="1" custScaleX="234621" custScaleY="240291" custLinFactNeighborX="27650" custLinFactNeighborY="14929">
        <dgm:presLayoutVars>
          <dgm:chMax val="0"/>
          <dgm:chPref val="0"/>
          <dgm:bulletEnabled val="1"/>
        </dgm:presLayoutVars>
      </dgm:prSet>
      <dgm:spPr/>
      <dgm:t>
        <a:bodyPr/>
        <a:lstStyle/>
        <a:p>
          <a:endParaRPr lang="es-CO"/>
        </a:p>
      </dgm:t>
    </dgm:pt>
  </dgm:ptLst>
  <dgm:cxnLst>
    <dgm:cxn modelId="{D6C53706-11D3-4ED4-B05C-6A9508C3A5EA}" srcId="{1741E85D-681F-4BE9-B019-2D99C79C29B5}" destId="{40CF247F-28D4-4AFD-B3F4-7B5243F2DCA5}" srcOrd="3" destOrd="0" parTransId="{0339D000-F101-4490-875D-6C123A635897}" sibTransId="{667050B4-F1C6-4524-AE3F-FC372631B723}"/>
    <dgm:cxn modelId="{AB6EC375-C7F9-48C2-ACD5-7200EF3C38E0}" srcId="{1741E85D-681F-4BE9-B019-2D99C79C29B5}" destId="{F775E0B6-F81A-48A3-83B3-C2620125FA25}" srcOrd="0" destOrd="0" parTransId="{0A76062E-73AA-4C15-8959-7080E905BFF6}" sibTransId="{D0C53B91-01D6-49D8-B68F-236373036421}"/>
    <dgm:cxn modelId="{99AC208F-18B4-4A7E-809C-B271F45DD672}" type="presOf" srcId="{7CF199CB-E3E4-4A62-8DFA-71ADD538B070}" destId="{B8D68803-393E-4815-8135-256E917A5E12}" srcOrd="0" destOrd="2" presId="urn:microsoft.com/office/officeart/2005/8/layout/StepDownProcess"/>
    <dgm:cxn modelId="{8908EA40-6A6D-42B0-952B-40F44DF2052A}" type="presOf" srcId="{F775E0B6-F81A-48A3-83B3-C2620125FA25}" destId="{B8D68803-393E-4815-8135-256E917A5E12}" srcOrd="0" destOrd="0" presId="urn:microsoft.com/office/officeart/2005/8/layout/StepDownProcess"/>
    <dgm:cxn modelId="{ACAFE6F6-345B-4E46-85F5-DF45AF31B777}" srcId="{1741E85D-681F-4BE9-B019-2D99C79C29B5}" destId="{239B284D-C792-4666-A745-FEDC0F4CE3DE}" srcOrd="1" destOrd="0" parTransId="{16C587BB-F3AC-4DCB-B711-45C45EBDC2F4}" sibTransId="{94FFE988-22F5-4D60-9EE4-6B54800ADCEA}"/>
    <dgm:cxn modelId="{B990F845-80EC-41B4-8303-ECE12FF96EA8}" type="presOf" srcId="{E9136486-61A6-4DB9-B500-0F123AAAA79E}" destId="{B8D68803-393E-4815-8135-256E917A5E12}" srcOrd="0" destOrd="5" presId="urn:microsoft.com/office/officeart/2005/8/layout/StepDownProcess"/>
    <dgm:cxn modelId="{40B29582-4803-4D0F-A66F-F3656BE184D6}" type="presOf" srcId="{4E1D4A5C-EDC2-44BC-A32D-528EB335C0F6}" destId="{B8D68803-393E-4815-8135-256E917A5E12}" srcOrd="0" destOrd="4" presId="urn:microsoft.com/office/officeart/2005/8/layout/StepDownProcess"/>
    <dgm:cxn modelId="{8BABEC35-40FB-4BD3-91FB-8076E3188E41}" srcId="{1741E85D-681F-4BE9-B019-2D99C79C29B5}" destId="{E9136486-61A6-4DB9-B500-0F123AAAA79E}" srcOrd="5" destOrd="0" parTransId="{451C57E4-E886-4C0B-AA7C-AD8745A3F004}" sibTransId="{AA076E8D-48C0-4087-AE3E-2C54249FAD33}"/>
    <dgm:cxn modelId="{E0E5D76B-5D37-4F94-88E8-38644FD9E5D0}" srcId="{1741E85D-681F-4BE9-B019-2D99C79C29B5}" destId="{4E1D4A5C-EDC2-44BC-A32D-528EB335C0F6}" srcOrd="4" destOrd="0" parTransId="{4D93E852-1931-4E9F-9F8E-20DE13B36249}" sibTransId="{02DE62FB-8FEB-4AA0-8764-A78D7F361862}"/>
    <dgm:cxn modelId="{2782E438-3534-47CD-9967-4C663F48EFE8}" srcId="{CBE9D9F9-9F17-44F4-8458-9D43288F65A3}" destId="{1741E85D-681F-4BE9-B019-2D99C79C29B5}" srcOrd="0" destOrd="0" parTransId="{D8324591-5181-4EA3-ABCF-239160A63726}" sibTransId="{0055D2B3-A6E5-4E9E-AC86-811881D927CF}"/>
    <dgm:cxn modelId="{2EF46A70-F83B-47E0-96E2-02B21E4D3972}" type="presOf" srcId="{1741E85D-681F-4BE9-B019-2D99C79C29B5}" destId="{5D57BE9E-FFB2-4FF9-9127-C948ACF5BFCB}" srcOrd="0" destOrd="0" presId="urn:microsoft.com/office/officeart/2005/8/layout/StepDownProcess"/>
    <dgm:cxn modelId="{CEFC3EB0-1D88-412B-91BB-9A652B8AD289}" type="presOf" srcId="{40CF247F-28D4-4AFD-B3F4-7B5243F2DCA5}" destId="{B8D68803-393E-4815-8135-256E917A5E12}" srcOrd="0" destOrd="3" presId="urn:microsoft.com/office/officeart/2005/8/layout/StepDownProcess"/>
    <dgm:cxn modelId="{EA7A4389-60EB-4D7F-98A2-690E4C1DBFBC}" type="presOf" srcId="{239B284D-C792-4666-A745-FEDC0F4CE3DE}" destId="{B8D68803-393E-4815-8135-256E917A5E12}" srcOrd="0" destOrd="1" presId="urn:microsoft.com/office/officeart/2005/8/layout/StepDownProcess"/>
    <dgm:cxn modelId="{87CBA149-832F-44F6-B319-7B4650F1EC8E}" type="presOf" srcId="{CBE9D9F9-9F17-44F4-8458-9D43288F65A3}" destId="{D89D87FB-78B9-421E-A947-CB2EB100B2C1}" srcOrd="0" destOrd="0" presId="urn:microsoft.com/office/officeart/2005/8/layout/StepDownProcess"/>
    <dgm:cxn modelId="{3538DF4A-3231-4DE7-A0C9-12F24238E014}" srcId="{1741E85D-681F-4BE9-B019-2D99C79C29B5}" destId="{7CF199CB-E3E4-4A62-8DFA-71ADD538B070}" srcOrd="2" destOrd="0" parTransId="{D565DF4D-8B97-41E1-82CF-0133D5371F81}" sibTransId="{7670E522-A8F3-404D-9BD8-012C6F7FBB35}"/>
    <dgm:cxn modelId="{6767DE6D-2711-4D45-8ED6-52BAF6AB80BB}" type="presParOf" srcId="{D89D87FB-78B9-421E-A947-CB2EB100B2C1}" destId="{1AA285A7-B2F7-4B19-BF50-56F041598C93}" srcOrd="0" destOrd="0" presId="urn:microsoft.com/office/officeart/2005/8/layout/StepDownProcess"/>
    <dgm:cxn modelId="{48799B31-8926-4B09-89D7-EFA43AFBCD74}" type="presParOf" srcId="{1AA285A7-B2F7-4B19-BF50-56F041598C93}" destId="{5D57BE9E-FFB2-4FF9-9127-C948ACF5BFCB}" srcOrd="0" destOrd="0" presId="urn:microsoft.com/office/officeart/2005/8/layout/StepDownProcess"/>
    <dgm:cxn modelId="{CB5B1592-102E-4E9D-B34F-163A4F5BE94D}" type="presParOf" srcId="{1AA285A7-B2F7-4B19-BF50-56F041598C93}" destId="{B8D68803-393E-4815-8135-256E917A5E1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7187A1-B0C3-40FA-B4D6-C21506A0C06E}"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s-CO"/>
        </a:p>
      </dgm:t>
    </dgm:pt>
    <dgm:pt modelId="{CCA3A35C-1781-4099-99E2-13359B862F57}">
      <dgm:prSet phldrT="[Texto]" custT="1"/>
      <dgm:spPr/>
      <dgm:t>
        <a:bodyPr/>
        <a:lstStyle/>
        <a:p>
          <a:r>
            <a:rPr lang="es-CO" sz="1400" dirty="0"/>
            <a:t>Etnográficos</a:t>
          </a:r>
        </a:p>
      </dgm:t>
    </dgm:pt>
    <dgm:pt modelId="{1A7C64AD-5F62-4525-B778-9AAE74128C8D}" type="parTrans" cxnId="{09802C2C-6B4A-4911-A5EC-38AD3415E696}">
      <dgm:prSet/>
      <dgm:spPr/>
      <dgm:t>
        <a:bodyPr/>
        <a:lstStyle/>
        <a:p>
          <a:endParaRPr lang="es-CO"/>
        </a:p>
      </dgm:t>
    </dgm:pt>
    <dgm:pt modelId="{3F998377-6918-4AD3-B4C0-86DEE788649E}" type="sibTrans" cxnId="{09802C2C-6B4A-4911-A5EC-38AD3415E696}">
      <dgm:prSet/>
      <dgm:spPr/>
      <dgm:t>
        <a:bodyPr/>
        <a:lstStyle/>
        <a:p>
          <a:endParaRPr lang="es-CO"/>
        </a:p>
      </dgm:t>
    </dgm:pt>
    <dgm:pt modelId="{F6FC06C9-349E-43F9-9862-009C69C73A61}">
      <dgm:prSet phldrT="[Texto]" custT="1"/>
      <dgm:spPr/>
      <dgm:t>
        <a:bodyPr/>
        <a:lstStyle/>
        <a:p>
          <a:r>
            <a:rPr lang="es-CO" sz="1400" dirty="0"/>
            <a:t>Investigación acción</a:t>
          </a:r>
        </a:p>
      </dgm:t>
    </dgm:pt>
    <dgm:pt modelId="{0365A5B7-B51A-41E6-B499-DC900EA1FDD5}" type="parTrans" cxnId="{1324237D-3E8E-43CE-88EC-DB37B0A5BFEB}">
      <dgm:prSet/>
      <dgm:spPr/>
      <dgm:t>
        <a:bodyPr/>
        <a:lstStyle/>
        <a:p>
          <a:endParaRPr lang="es-CO"/>
        </a:p>
      </dgm:t>
    </dgm:pt>
    <dgm:pt modelId="{DBFA9B34-C587-44D5-A894-17997E8C0629}" type="sibTrans" cxnId="{1324237D-3E8E-43CE-88EC-DB37B0A5BFEB}">
      <dgm:prSet/>
      <dgm:spPr/>
      <dgm:t>
        <a:bodyPr/>
        <a:lstStyle/>
        <a:p>
          <a:endParaRPr lang="es-CO"/>
        </a:p>
      </dgm:t>
    </dgm:pt>
    <dgm:pt modelId="{B74BA130-EF37-470D-AFC1-CE991F89C65C}">
      <dgm:prSet phldrT="[Texto]" custT="1"/>
      <dgm:spPr/>
      <dgm:t>
        <a:bodyPr/>
        <a:lstStyle/>
        <a:p>
          <a:r>
            <a:rPr lang="es-CO" sz="1400" dirty="0"/>
            <a:t>Historia de vida</a:t>
          </a:r>
        </a:p>
      </dgm:t>
    </dgm:pt>
    <dgm:pt modelId="{973B502C-471C-4BFF-BF6D-EC60A80B9953}" type="parTrans" cxnId="{76B0D7AD-8716-4E68-9632-1BD88BAFE662}">
      <dgm:prSet/>
      <dgm:spPr/>
      <dgm:t>
        <a:bodyPr/>
        <a:lstStyle/>
        <a:p>
          <a:endParaRPr lang="es-CO"/>
        </a:p>
      </dgm:t>
    </dgm:pt>
    <dgm:pt modelId="{7790FB6F-99A5-4FB5-AE0A-C4CED65844C4}" type="sibTrans" cxnId="{76B0D7AD-8716-4E68-9632-1BD88BAFE662}">
      <dgm:prSet/>
      <dgm:spPr/>
      <dgm:t>
        <a:bodyPr/>
        <a:lstStyle/>
        <a:p>
          <a:endParaRPr lang="es-CO"/>
        </a:p>
      </dgm:t>
    </dgm:pt>
    <dgm:pt modelId="{C281D53B-2EC2-455E-9D5B-34BD61EADAAC}">
      <dgm:prSet phldrT="[Texto]" custT="1"/>
      <dgm:spPr/>
      <dgm:t>
        <a:bodyPr/>
        <a:lstStyle/>
        <a:p>
          <a:r>
            <a:rPr lang="es-CO" sz="1400" dirty="0"/>
            <a:t>Estudios de caso</a:t>
          </a:r>
        </a:p>
      </dgm:t>
    </dgm:pt>
    <dgm:pt modelId="{5C84EDAC-D0D0-4C75-AB82-E9DD84EFA2A6}" type="parTrans" cxnId="{3E3F5798-CB1C-45B0-81AA-E2217CD09BB9}">
      <dgm:prSet/>
      <dgm:spPr/>
      <dgm:t>
        <a:bodyPr/>
        <a:lstStyle/>
        <a:p>
          <a:endParaRPr lang="es-CO"/>
        </a:p>
      </dgm:t>
    </dgm:pt>
    <dgm:pt modelId="{3DD12B83-118E-44AE-A9FE-4F2B77FCA8A3}" type="sibTrans" cxnId="{3E3F5798-CB1C-45B0-81AA-E2217CD09BB9}">
      <dgm:prSet/>
      <dgm:spPr/>
      <dgm:t>
        <a:bodyPr/>
        <a:lstStyle/>
        <a:p>
          <a:endParaRPr lang="es-CO"/>
        </a:p>
      </dgm:t>
    </dgm:pt>
    <dgm:pt modelId="{B4A6E256-E5FB-4E84-A275-9ECFD97417EC}">
      <dgm:prSet phldrT="[Texto]" custT="1"/>
      <dgm:spPr/>
      <dgm:t>
        <a:bodyPr/>
        <a:lstStyle/>
        <a:p>
          <a:r>
            <a:rPr lang="es-CO" sz="1400" dirty="0"/>
            <a:t>Fenomenológicos</a:t>
          </a:r>
        </a:p>
      </dgm:t>
    </dgm:pt>
    <dgm:pt modelId="{CAF78E28-C664-42E1-B750-A80FE54D0C36}" type="parTrans" cxnId="{741C191C-A7D7-44EC-B0BE-8196EA6AA80B}">
      <dgm:prSet/>
      <dgm:spPr/>
      <dgm:t>
        <a:bodyPr/>
        <a:lstStyle/>
        <a:p>
          <a:endParaRPr lang="es-CO"/>
        </a:p>
      </dgm:t>
    </dgm:pt>
    <dgm:pt modelId="{618DCE8F-1AAC-4C47-BE68-67F8BA0BAD6A}" type="sibTrans" cxnId="{741C191C-A7D7-44EC-B0BE-8196EA6AA80B}">
      <dgm:prSet/>
      <dgm:spPr/>
      <dgm:t>
        <a:bodyPr/>
        <a:lstStyle/>
        <a:p>
          <a:endParaRPr lang="es-CO"/>
        </a:p>
      </dgm:t>
    </dgm:pt>
    <dgm:pt modelId="{0A56465D-8C89-4ABB-BA62-6EC89EFD1902}" type="pres">
      <dgm:prSet presAssocID="{B47187A1-B0C3-40FA-B4D6-C21506A0C06E}" presName="composite" presStyleCnt="0">
        <dgm:presLayoutVars>
          <dgm:chMax val="5"/>
          <dgm:dir/>
          <dgm:animLvl val="ctr"/>
          <dgm:resizeHandles val="exact"/>
        </dgm:presLayoutVars>
      </dgm:prSet>
      <dgm:spPr/>
      <dgm:t>
        <a:bodyPr/>
        <a:lstStyle/>
        <a:p>
          <a:endParaRPr lang="es-CO"/>
        </a:p>
      </dgm:t>
    </dgm:pt>
    <dgm:pt modelId="{17394950-6761-4C7B-B64B-95092EEA5F49}" type="pres">
      <dgm:prSet presAssocID="{B47187A1-B0C3-40FA-B4D6-C21506A0C06E}" presName="cycle" presStyleCnt="0"/>
      <dgm:spPr/>
    </dgm:pt>
    <dgm:pt modelId="{4DCD1AB6-9024-49B3-B68A-2D222A9EB09E}" type="pres">
      <dgm:prSet presAssocID="{B47187A1-B0C3-40FA-B4D6-C21506A0C06E}" presName="centerShape" presStyleCnt="0"/>
      <dgm:spPr/>
    </dgm:pt>
    <dgm:pt modelId="{9D994939-89EF-44D0-941B-342E40F99F1E}" type="pres">
      <dgm:prSet presAssocID="{B47187A1-B0C3-40FA-B4D6-C21506A0C06E}" presName="connSite" presStyleLbl="node1" presStyleIdx="0" presStyleCnt="6"/>
      <dgm:spPr/>
    </dgm:pt>
    <dgm:pt modelId="{53D5304D-3FD5-42D6-ABBE-D78CE84D1DF1}" type="pres">
      <dgm:prSet presAssocID="{B47187A1-B0C3-40FA-B4D6-C21506A0C06E}" presName="visible" presStyleLbl="node1" presStyleIdx="0" presStyleCnt="6" custScaleX="163998" custScaleY="121442"/>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C769D409-53BA-466F-825A-0ABB0714A49E}" type="pres">
      <dgm:prSet presAssocID="{1A7C64AD-5F62-4525-B778-9AAE74128C8D}" presName="Name25" presStyleLbl="parChTrans1D1" presStyleIdx="0" presStyleCnt="5"/>
      <dgm:spPr/>
      <dgm:t>
        <a:bodyPr/>
        <a:lstStyle/>
        <a:p>
          <a:endParaRPr lang="es-CO"/>
        </a:p>
      </dgm:t>
    </dgm:pt>
    <dgm:pt modelId="{63C041F3-360B-4D48-9BC1-02D46D62B61A}" type="pres">
      <dgm:prSet presAssocID="{CCA3A35C-1781-4099-99E2-13359B862F57}" presName="node" presStyleCnt="0"/>
      <dgm:spPr/>
    </dgm:pt>
    <dgm:pt modelId="{E311F2E3-267D-4010-B5CB-AA4BE35FE875}" type="pres">
      <dgm:prSet presAssocID="{CCA3A35C-1781-4099-99E2-13359B862F57}" presName="parentNode" presStyleLbl="node1" presStyleIdx="1" presStyleCnt="6" custScaleX="173346" custLinFactNeighborX="23037" custLinFactNeighborY="7084">
        <dgm:presLayoutVars>
          <dgm:chMax val="1"/>
          <dgm:bulletEnabled val="1"/>
        </dgm:presLayoutVars>
      </dgm:prSet>
      <dgm:spPr/>
      <dgm:t>
        <a:bodyPr/>
        <a:lstStyle/>
        <a:p>
          <a:endParaRPr lang="es-CO"/>
        </a:p>
      </dgm:t>
    </dgm:pt>
    <dgm:pt modelId="{7BCFD6DF-CD7A-4962-AB31-6ADC7B2DDFB2}" type="pres">
      <dgm:prSet presAssocID="{CCA3A35C-1781-4099-99E2-13359B862F57}" presName="childNode" presStyleLbl="revTx" presStyleIdx="0" presStyleCnt="0">
        <dgm:presLayoutVars>
          <dgm:bulletEnabled val="1"/>
        </dgm:presLayoutVars>
      </dgm:prSet>
      <dgm:spPr/>
    </dgm:pt>
    <dgm:pt modelId="{68759BD4-4A16-45E6-9E63-A9C9303006AA}" type="pres">
      <dgm:prSet presAssocID="{0365A5B7-B51A-41E6-B499-DC900EA1FDD5}" presName="Name25" presStyleLbl="parChTrans1D1" presStyleIdx="1" presStyleCnt="5"/>
      <dgm:spPr/>
      <dgm:t>
        <a:bodyPr/>
        <a:lstStyle/>
        <a:p>
          <a:endParaRPr lang="es-CO"/>
        </a:p>
      </dgm:t>
    </dgm:pt>
    <dgm:pt modelId="{544A6245-C20E-4B2C-B572-83C058055E98}" type="pres">
      <dgm:prSet presAssocID="{F6FC06C9-349E-43F9-9862-009C69C73A61}" presName="node" presStyleCnt="0"/>
      <dgm:spPr/>
    </dgm:pt>
    <dgm:pt modelId="{2279852E-FE9E-47A6-A6A7-604C9151B94F}" type="pres">
      <dgm:prSet presAssocID="{F6FC06C9-349E-43F9-9862-009C69C73A61}" presName="parentNode" presStyleLbl="node1" presStyleIdx="2" presStyleCnt="6" custScaleX="180663" custLinFactNeighborX="82813" custLinFactNeighborY="6370">
        <dgm:presLayoutVars>
          <dgm:chMax val="1"/>
          <dgm:bulletEnabled val="1"/>
        </dgm:presLayoutVars>
      </dgm:prSet>
      <dgm:spPr/>
      <dgm:t>
        <a:bodyPr/>
        <a:lstStyle/>
        <a:p>
          <a:endParaRPr lang="es-CO"/>
        </a:p>
      </dgm:t>
    </dgm:pt>
    <dgm:pt modelId="{BBCF9323-DF63-4666-A017-F1BFA5037B58}" type="pres">
      <dgm:prSet presAssocID="{F6FC06C9-349E-43F9-9862-009C69C73A61}" presName="childNode" presStyleLbl="revTx" presStyleIdx="0" presStyleCnt="0">
        <dgm:presLayoutVars>
          <dgm:bulletEnabled val="1"/>
        </dgm:presLayoutVars>
      </dgm:prSet>
      <dgm:spPr/>
    </dgm:pt>
    <dgm:pt modelId="{288B1B81-948C-4CB0-9441-185A50F51F00}" type="pres">
      <dgm:prSet presAssocID="{973B502C-471C-4BFF-BF6D-EC60A80B9953}" presName="Name25" presStyleLbl="parChTrans1D1" presStyleIdx="2" presStyleCnt="5"/>
      <dgm:spPr/>
      <dgm:t>
        <a:bodyPr/>
        <a:lstStyle/>
        <a:p>
          <a:endParaRPr lang="es-CO"/>
        </a:p>
      </dgm:t>
    </dgm:pt>
    <dgm:pt modelId="{A5D4F04F-6802-43EA-8708-D2DFCEB9AE1A}" type="pres">
      <dgm:prSet presAssocID="{B74BA130-EF37-470D-AFC1-CE991F89C65C}" presName="node" presStyleCnt="0"/>
      <dgm:spPr/>
    </dgm:pt>
    <dgm:pt modelId="{AA4E2D4A-7B05-4EB7-9841-5878CB869243}" type="pres">
      <dgm:prSet presAssocID="{B74BA130-EF37-470D-AFC1-CE991F89C65C}" presName="parentNode" presStyleLbl="node1" presStyleIdx="3" presStyleCnt="6" custScaleX="232489" custLinFactNeighborX="89183" custLinFactNeighborY="-6370">
        <dgm:presLayoutVars>
          <dgm:chMax val="1"/>
          <dgm:bulletEnabled val="1"/>
        </dgm:presLayoutVars>
      </dgm:prSet>
      <dgm:spPr/>
      <dgm:t>
        <a:bodyPr/>
        <a:lstStyle/>
        <a:p>
          <a:endParaRPr lang="es-CO"/>
        </a:p>
      </dgm:t>
    </dgm:pt>
    <dgm:pt modelId="{73ABF1FD-D27C-4124-8138-D6521235F6DC}" type="pres">
      <dgm:prSet presAssocID="{B74BA130-EF37-470D-AFC1-CE991F89C65C}" presName="childNode" presStyleLbl="revTx" presStyleIdx="0" presStyleCnt="0">
        <dgm:presLayoutVars>
          <dgm:bulletEnabled val="1"/>
        </dgm:presLayoutVars>
      </dgm:prSet>
      <dgm:spPr/>
    </dgm:pt>
    <dgm:pt modelId="{C06F32B4-1D48-4F6C-A0EB-5908771F38E2}" type="pres">
      <dgm:prSet presAssocID="{5C84EDAC-D0D0-4C75-AB82-E9DD84EFA2A6}" presName="Name25" presStyleLbl="parChTrans1D1" presStyleIdx="3" presStyleCnt="5"/>
      <dgm:spPr/>
      <dgm:t>
        <a:bodyPr/>
        <a:lstStyle/>
        <a:p>
          <a:endParaRPr lang="es-CO"/>
        </a:p>
      </dgm:t>
    </dgm:pt>
    <dgm:pt modelId="{E7BC0A0D-DCB7-4558-B426-1F05843DE88C}" type="pres">
      <dgm:prSet presAssocID="{C281D53B-2EC2-455E-9D5B-34BD61EADAAC}" presName="node" presStyleCnt="0"/>
      <dgm:spPr/>
    </dgm:pt>
    <dgm:pt modelId="{936C4D43-3A17-40C9-8981-F321881C9AC2}" type="pres">
      <dgm:prSet presAssocID="{C281D53B-2EC2-455E-9D5B-34BD61EADAAC}" presName="parentNode" presStyleLbl="node1" presStyleIdx="4" presStyleCnt="6" custScaleX="265457" custScaleY="96028" custLinFactX="59255" custLinFactNeighborX="100000">
        <dgm:presLayoutVars>
          <dgm:chMax val="1"/>
          <dgm:bulletEnabled val="1"/>
        </dgm:presLayoutVars>
      </dgm:prSet>
      <dgm:spPr/>
      <dgm:t>
        <a:bodyPr/>
        <a:lstStyle/>
        <a:p>
          <a:endParaRPr lang="es-CO"/>
        </a:p>
      </dgm:t>
    </dgm:pt>
    <dgm:pt modelId="{AB73BE63-41AF-43F9-98EB-96EA4D162812}" type="pres">
      <dgm:prSet presAssocID="{C281D53B-2EC2-455E-9D5B-34BD61EADAAC}" presName="childNode" presStyleLbl="revTx" presStyleIdx="0" presStyleCnt="0">
        <dgm:presLayoutVars>
          <dgm:bulletEnabled val="1"/>
        </dgm:presLayoutVars>
      </dgm:prSet>
      <dgm:spPr/>
    </dgm:pt>
    <dgm:pt modelId="{917D8C5B-A7C4-49C1-897E-BB5E25CF293A}" type="pres">
      <dgm:prSet presAssocID="{CAF78E28-C664-42E1-B750-A80FE54D0C36}" presName="Name25" presStyleLbl="parChTrans1D1" presStyleIdx="4" presStyleCnt="5"/>
      <dgm:spPr/>
      <dgm:t>
        <a:bodyPr/>
        <a:lstStyle/>
        <a:p>
          <a:endParaRPr lang="es-CO"/>
        </a:p>
      </dgm:t>
    </dgm:pt>
    <dgm:pt modelId="{DC6E0617-2BDC-487D-97FC-2A7D8C2A1B82}" type="pres">
      <dgm:prSet presAssocID="{B4A6E256-E5FB-4E84-A275-9ECFD97417EC}" presName="node" presStyleCnt="0"/>
      <dgm:spPr/>
    </dgm:pt>
    <dgm:pt modelId="{5E6D4ACD-1008-4917-84DE-331E018C7813}" type="pres">
      <dgm:prSet presAssocID="{B4A6E256-E5FB-4E84-A275-9ECFD97417EC}" presName="parentNode" presStyleLbl="node1" presStyleIdx="5" presStyleCnt="6" custScaleX="266264">
        <dgm:presLayoutVars>
          <dgm:chMax val="1"/>
          <dgm:bulletEnabled val="1"/>
        </dgm:presLayoutVars>
      </dgm:prSet>
      <dgm:spPr/>
      <dgm:t>
        <a:bodyPr/>
        <a:lstStyle/>
        <a:p>
          <a:endParaRPr lang="es-CO"/>
        </a:p>
      </dgm:t>
    </dgm:pt>
    <dgm:pt modelId="{2763CE53-70E3-4889-AF7D-1F24877CDA83}" type="pres">
      <dgm:prSet presAssocID="{B4A6E256-E5FB-4E84-A275-9ECFD97417EC}" presName="childNode" presStyleLbl="revTx" presStyleIdx="0" presStyleCnt="0">
        <dgm:presLayoutVars>
          <dgm:bulletEnabled val="1"/>
        </dgm:presLayoutVars>
      </dgm:prSet>
      <dgm:spPr/>
    </dgm:pt>
  </dgm:ptLst>
  <dgm:cxnLst>
    <dgm:cxn modelId="{B2EE654B-552B-4EC6-9E18-1D490B712118}" type="presOf" srcId="{973B502C-471C-4BFF-BF6D-EC60A80B9953}" destId="{288B1B81-948C-4CB0-9441-185A50F51F00}" srcOrd="0" destOrd="0" presId="urn:microsoft.com/office/officeart/2005/8/layout/radial2"/>
    <dgm:cxn modelId="{1324237D-3E8E-43CE-88EC-DB37B0A5BFEB}" srcId="{B47187A1-B0C3-40FA-B4D6-C21506A0C06E}" destId="{F6FC06C9-349E-43F9-9862-009C69C73A61}" srcOrd="1" destOrd="0" parTransId="{0365A5B7-B51A-41E6-B499-DC900EA1FDD5}" sibTransId="{DBFA9B34-C587-44D5-A894-17997E8C0629}"/>
    <dgm:cxn modelId="{0B17AD2F-DECD-421B-A702-5D2B220E17B2}" type="presOf" srcId="{CAF78E28-C664-42E1-B750-A80FE54D0C36}" destId="{917D8C5B-A7C4-49C1-897E-BB5E25CF293A}" srcOrd="0" destOrd="0" presId="urn:microsoft.com/office/officeart/2005/8/layout/radial2"/>
    <dgm:cxn modelId="{09802C2C-6B4A-4911-A5EC-38AD3415E696}" srcId="{B47187A1-B0C3-40FA-B4D6-C21506A0C06E}" destId="{CCA3A35C-1781-4099-99E2-13359B862F57}" srcOrd="0" destOrd="0" parTransId="{1A7C64AD-5F62-4525-B778-9AAE74128C8D}" sibTransId="{3F998377-6918-4AD3-B4C0-86DEE788649E}"/>
    <dgm:cxn modelId="{6F63B32A-6A64-473D-B8F4-C2E034A78376}" type="presOf" srcId="{0365A5B7-B51A-41E6-B499-DC900EA1FDD5}" destId="{68759BD4-4A16-45E6-9E63-A9C9303006AA}" srcOrd="0" destOrd="0" presId="urn:microsoft.com/office/officeart/2005/8/layout/radial2"/>
    <dgm:cxn modelId="{BDAE9C99-A452-4571-BDBD-03F8C68D9450}" type="presOf" srcId="{F6FC06C9-349E-43F9-9862-009C69C73A61}" destId="{2279852E-FE9E-47A6-A6A7-604C9151B94F}" srcOrd="0" destOrd="0" presId="urn:microsoft.com/office/officeart/2005/8/layout/radial2"/>
    <dgm:cxn modelId="{F799A21A-98FD-4453-839C-8475168022D8}" type="presOf" srcId="{C281D53B-2EC2-455E-9D5B-34BD61EADAAC}" destId="{936C4D43-3A17-40C9-8981-F321881C9AC2}" srcOrd="0" destOrd="0" presId="urn:microsoft.com/office/officeart/2005/8/layout/radial2"/>
    <dgm:cxn modelId="{76B0D7AD-8716-4E68-9632-1BD88BAFE662}" srcId="{B47187A1-B0C3-40FA-B4D6-C21506A0C06E}" destId="{B74BA130-EF37-470D-AFC1-CE991F89C65C}" srcOrd="2" destOrd="0" parTransId="{973B502C-471C-4BFF-BF6D-EC60A80B9953}" sibTransId="{7790FB6F-99A5-4FB5-AE0A-C4CED65844C4}"/>
    <dgm:cxn modelId="{5FD8F843-C07A-434D-81C6-8DEFEB3B9175}" type="presOf" srcId="{CCA3A35C-1781-4099-99E2-13359B862F57}" destId="{E311F2E3-267D-4010-B5CB-AA4BE35FE875}" srcOrd="0" destOrd="0" presId="urn:microsoft.com/office/officeart/2005/8/layout/radial2"/>
    <dgm:cxn modelId="{741C191C-A7D7-44EC-B0BE-8196EA6AA80B}" srcId="{B47187A1-B0C3-40FA-B4D6-C21506A0C06E}" destId="{B4A6E256-E5FB-4E84-A275-9ECFD97417EC}" srcOrd="4" destOrd="0" parTransId="{CAF78E28-C664-42E1-B750-A80FE54D0C36}" sibTransId="{618DCE8F-1AAC-4C47-BE68-67F8BA0BAD6A}"/>
    <dgm:cxn modelId="{3D9158C2-9543-4190-B41F-763A8AC1417D}" type="presOf" srcId="{B74BA130-EF37-470D-AFC1-CE991F89C65C}" destId="{AA4E2D4A-7B05-4EB7-9841-5878CB869243}" srcOrd="0" destOrd="0" presId="urn:microsoft.com/office/officeart/2005/8/layout/radial2"/>
    <dgm:cxn modelId="{24D0B699-E05B-40E5-A18D-9F6552640B49}" type="presOf" srcId="{B4A6E256-E5FB-4E84-A275-9ECFD97417EC}" destId="{5E6D4ACD-1008-4917-84DE-331E018C7813}" srcOrd="0" destOrd="0" presId="urn:microsoft.com/office/officeart/2005/8/layout/radial2"/>
    <dgm:cxn modelId="{402A3968-9C74-4CB3-A976-38DD0A92A88C}" type="presOf" srcId="{B47187A1-B0C3-40FA-B4D6-C21506A0C06E}" destId="{0A56465D-8C89-4ABB-BA62-6EC89EFD1902}" srcOrd="0" destOrd="0" presId="urn:microsoft.com/office/officeart/2005/8/layout/radial2"/>
    <dgm:cxn modelId="{3E3F5798-CB1C-45B0-81AA-E2217CD09BB9}" srcId="{B47187A1-B0C3-40FA-B4D6-C21506A0C06E}" destId="{C281D53B-2EC2-455E-9D5B-34BD61EADAAC}" srcOrd="3" destOrd="0" parTransId="{5C84EDAC-D0D0-4C75-AB82-E9DD84EFA2A6}" sibTransId="{3DD12B83-118E-44AE-A9FE-4F2B77FCA8A3}"/>
    <dgm:cxn modelId="{0121B235-5B3B-4DD2-A828-F9CD80EBC4C1}" type="presOf" srcId="{1A7C64AD-5F62-4525-B778-9AAE74128C8D}" destId="{C769D409-53BA-466F-825A-0ABB0714A49E}" srcOrd="0" destOrd="0" presId="urn:microsoft.com/office/officeart/2005/8/layout/radial2"/>
    <dgm:cxn modelId="{B17F2D2D-332F-4710-A41C-B7D7B9FB7A6D}" type="presOf" srcId="{5C84EDAC-D0D0-4C75-AB82-E9DD84EFA2A6}" destId="{C06F32B4-1D48-4F6C-A0EB-5908771F38E2}" srcOrd="0" destOrd="0" presId="urn:microsoft.com/office/officeart/2005/8/layout/radial2"/>
    <dgm:cxn modelId="{E482F307-CBE5-4B68-BCFE-545CA13E64C3}" type="presParOf" srcId="{0A56465D-8C89-4ABB-BA62-6EC89EFD1902}" destId="{17394950-6761-4C7B-B64B-95092EEA5F49}" srcOrd="0" destOrd="0" presId="urn:microsoft.com/office/officeart/2005/8/layout/radial2"/>
    <dgm:cxn modelId="{AF4BD7DD-0D71-4A92-9834-C5A224BA138B}" type="presParOf" srcId="{17394950-6761-4C7B-B64B-95092EEA5F49}" destId="{4DCD1AB6-9024-49B3-B68A-2D222A9EB09E}" srcOrd="0" destOrd="0" presId="urn:microsoft.com/office/officeart/2005/8/layout/radial2"/>
    <dgm:cxn modelId="{42B2AC74-3190-450C-B230-68466E443CA8}" type="presParOf" srcId="{4DCD1AB6-9024-49B3-B68A-2D222A9EB09E}" destId="{9D994939-89EF-44D0-941B-342E40F99F1E}" srcOrd="0" destOrd="0" presId="urn:microsoft.com/office/officeart/2005/8/layout/radial2"/>
    <dgm:cxn modelId="{ED3BA02A-F080-4EB4-8378-DF5A4816EA0C}" type="presParOf" srcId="{4DCD1AB6-9024-49B3-B68A-2D222A9EB09E}" destId="{53D5304D-3FD5-42D6-ABBE-D78CE84D1DF1}" srcOrd="1" destOrd="0" presId="urn:microsoft.com/office/officeart/2005/8/layout/radial2"/>
    <dgm:cxn modelId="{863DC44D-8E0B-466B-BD2D-95DD6C942FED}" type="presParOf" srcId="{17394950-6761-4C7B-B64B-95092EEA5F49}" destId="{C769D409-53BA-466F-825A-0ABB0714A49E}" srcOrd="1" destOrd="0" presId="urn:microsoft.com/office/officeart/2005/8/layout/radial2"/>
    <dgm:cxn modelId="{42D3EB7B-29B7-40ED-A82C-D662FD59CCAD}" type="presParOf" srcId="{17394950-6761-4C7B-B64B-95092EEA5F49}" destId="{63C041F3-360B-4D48-9BC1-02D46D62B61A}" srcOrd="2" destOrd="0" presId="urn:microsoft.com/office/officeart/2005/8/layout/radial2"/>
    <dgm:cxn modelId="{64584720-0F7F-4B89-A2BF-7C19B34ADF27}" type="presParOf" srcId="{63C041F3-360B-4D48-9BC1-02D46D62B61A}" destId="{E311F2E3-267D-4010-B5CB-AA4BE35FE875}" srcOrd="0" destOrd="0" presId="urn:microsoft.com/office/officeart/2005/8/layout/radial2"/>
    <dgm:cxn modelId="{3A6CF417-3CF0-4DC5-8CDD-8A171FEAA5C2}" type="presParOf" srcId="{63C041F3-360B-4D48-9BC1-02D46D62B61A}" destId="{7BCFD6DF-CD7A-4962-AB31-6ADC7B2DDFB2}" srcOrd="1" destOrd="0" presId="urn:microsoft.com/office/officeart/2005/8/layout/radial2"/>
    <dgm:cxn modelId="{64CCE241-2F74-4629-9AFF-4A5901B640A8}" type="presParOf" srcId="{17394950-6761-4C7B-B64B-95092EEA5F49}" destId="{68759BD4-4A16-45E6-9E63-A9C9303006AA}" srcOrd="3" destOrd="0" presId="urn:microsoft.com/office/officeart/2005/8/layout/radial2"/>
    <dgm:cxn modelId="{E001B90A-0E97-41F0-939C-BA62D5536289}" type="presParOf" srcId="{17394950-6761-4C7B-B64B-95092EEA5F49}" destId="{544A6245-C20E-4B2C-B572-83C058055E98}" srcOrd="4" destOrd="0" presId="urn:microsoft.com/office/officeart/2005/8/layout/radial2"/>
    <dgm:cxn modelId="{F7BB689D-FBB3-4B6C-83DC-BBB06990F3E7}" type="presParOf" srcId="{544A6245-C20E-4B2C-B572-83C058055E98}" destId="{2279852E-FE9E-47A6-A6A7-604C9151B94F}" srcOrd="0" destOrd="0" presId="urn:microsoft.com/office/officeart/2005/8/layout/radial2"/>
    <dgm:cxn modelId="{1AFDE245-0AB6-47FC-BB55-68A97AE24A03}" type="presParOf" srcId="{544A6245-C20E-4B2C-B572-83C058055E98}" destId="{BBCF9323-DF63-4666-A017-F1BFA5037B58}" srcOrd="1" destOrd="0" presId="urn:microsoft.com/office/officeart/2005/8/layout/radial2"/>
    <dgm:cxn modelId="{4F0A751A-DA49-45F4-9C4D-7B02936E27FA}" type="presParOf" srcId="{17394950-6761-4C7B-B64B-95092EEA5F49}" destId="{288B1B81-948C-4CB0-9441-185A50F51F00}" srcOrd="5" destOrd="0" presId="urn:microsoft.com/office/officeart/2005/8/layout/radial2"/>
    <dgm:cxn modelId="{E198F892-89F5-4C28-A64B-0F88273019D0}" type="presParOf" srcId="{17394950-6761-4C7B-B64B-95092EEA5F49}" destId="{A5D4F04F-6802-43EA-8708-D2DFCEB9AE1A}" srcOrd="6" destOrd="0" presId="urn:microsoft.com/office/officeart/2005/8/layout/radial2"/>
    <dgm:cxn modelId="{BD8199BE-924B-4904-B703-C36D9BFF9F37}" type="presParOf" srcId="{A5D4F04F-6802-43EA-8708-D2DFCEB9AE1A}" destId="{AA4E2D4A-7B05-4EB7-9841-5878CB869243}" srcOrd="0" destOrd="0" presId="urn:microsoft.com/office/officeart/2005/8/layout/radial2"/>
    <dgm:cxn modelId="{E355B6C9-A234-422E-94BD-9E76C38D73E2}" type="presParOf" srcId="{A5D4F04F-6802-43EA-8708-D2DFCEB9AE1A}" destId="{73ABF1FD-D27C-4124-8138-D6521235F6DC}" srcOrd="1" destOrd="0" presId="urn:microsoft.com/office/officeart/2005/8/layout/radial2"/>
    <dgm:cxn modelId="{F7113A99-CF84-491F-A873-1B68885A9D0C}" type="presParOf" srcId="{17394950-6761-4C7B-B64B-95092EEA5F49}" destId="{C06F32B4-1D48-4F6C-A0EB-5908771F38E2}" srcOrd="7" destOrd="0" presId="urn:microsoft.com/office/officeart/2005/8/layout/radial2"/>
    <dgm:cxn modelId="{38A4C3C4-E404-43D4-B6AE-D145B7C80957}" type="presParOf" srcId="{17394950-6761-4C7B-B64B-95092EEA5F49}" destId="{E7BC0A0D-DCB7-4558-B426-1F05843DE88C}" srcOrd="8" destOrd="0" presId="urn:microsoft.com/office/officeart/2005/8/layout/radial2"/>
    <dgm:cxn modelId="{5CFB0DE8-BAB5-413F-A3DA-1D507DCF5570}" type="presParOf" srcId="{E7BC0A0D-DCB7-4558-B426-1F05843DE88C}" destId="{936C4D43-3A17-40C9-8981-F321881C9AC2}" srcOrd="0" destOrd="0" presId="urn:microsoft.com/office/officeart/2005/8/layout/radial2"/>
    <dgm:cxn modelId="{941937BC-3690-4B04-B511-543F537AB9AD}" type="presParOf" srcId="{E7BC0A0D-DCB7-4558-B426-1F05843DE88C}" destId="{AB73BE63-41AF-43F9-98EB-96EA4D162812}" srcOrd="1" destOrd="0" presId="urn:microsoft.com/office/officeart/2005/8/layout/radial2"/>
    <dgm:cxn modelId="{637F12A1-509D-4990-BE8D-2C9377396418}" type="presParOf" srcId="{17394950-6761-4C7B-B64B-95092EEA5F49}" destId="{917D8C5B-A7C4-49C1-897E-BB5E25CF293A}" srcOrd="9" destOrd="0" presId="urn:microsoft.com/office/officeart/2005/8/layout/radial2"/>
    <dgm:cxn modelId="{3CCFAC03-7738-42D7-8612-807F1123D0F9}" type="presParOf" srcId="{17394950-6761-4C7B-B64B-95092EEA5F49}" destId="{DC6E0617-2BDC-487D-97FC-2A7D8C2A1B82}" srcOrd="10" destOrd="0" presId="urn:microsoft.com/office/officeart/2005/8/layout/radial2"/>
    <dgm:cxn modelId="{CD10029F-AED9-4A8B-8DC0-EDBA11AD92D4}" type="presParOf" srcId="{DC6E0617-2BDC-487D-97FC-2A7D8C2A1B82}" destId="{5E6D4ACD-1008-4917-84DE-331E018C7813}" srcOrd="0" destOrd="0" presId="urn:microsoft.com/office/officeart/2005/8/layout/radial2"/>
    <dgm:cxn modelId="{7F8405AD-3D1A-4C99-BEC7-CFD5C9F048AC}" type="presParOf" srcId="{DC6E0617-2BDC-487D-97FC-2A7D8C2A1B82}" destId="{2763CE53-70E3-4889-AF7D-1F24877CDA8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FB5D-08F5-4E17-9E94-993C561E7133}">
      <dsp:nvSpPr>
        <dsp:cNvPr id="0" name=""/>
        <dsp:cNvSpPr/>
      </dsp:nvSpPr>
      <dsp:spPr>
        <a:xfrm>
          <a:off x="7061" y="1162742"/>
          <a:ext cx="2110517" cy="2037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a:t>P1 :01 de Septiembre</a:t>
          </a:r>
        </a:p>
      </dsp:txBody>
      <dsp:txXfrm>
        <a:off x="66751" y="1222432"/>
        <a:ext cx="1991137" cy="1918588"/>
      </dsp:txXfrm>
    </dsp:sp>
    <dsp:sp modelId="{BBD22F44-FFEE-410E-ADB4-F18D10857FA4}">
      <dsp:nvSpPr>
        <dsp:cNvPr id="0" name=""/>
        <dsp:cNvSpPr/>
      </dsp:nvSpPr>
      <dsp:spPr>
        <a:xfrm>
          <a:off x="2328630" y="1920022"/>
          <a:ext cx="447429" cy="523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2328630" y="2024704"/>
        <a:ext cx="313200" cy="314044"/>
      </dsp:txXfrm>
    </dsp:sp>
    <dsp:sp modelId="{ED4AE455-9794-458C-8406-ABD9A1EBD0ED}">
      <dsp:nvSpPr>
        <dsp:cNvPr id="0" name=""/>
        <dsp:cNvSpPr/>
      </dsp:nvSpPr>
      <dsp:spPr>
        <a:xfrm>
          <a:off x="2961785" y="1162742"/>
          <a:ext cx="2110517" cy="2037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a:t>P2: 06 de Octubre</a:t>
          </a:r>
        </a:p>
      </dsp:txBody>
      <dsp:txXfrm>
        <a:off x="3021475" y="1222432"/>
        <a:ext cx="1991137" cy="1918588"/>
      </dsp:txXfrm>
    </dsp:sp>
    <dsp:sp modelId="{1EE2184D-A662-4751-BEBE-DB9B1EA9A9E0}">
      <dsp:nvSpPr>
        <dsp:cNvPr id="0" name=""/>
        <dsp:cNvSpPr/>
      </dsp:nvSpPr>
      <dsp:spPr>
        <a:xfrm>
          <a:off x="5283354" y="1920022"/>
          <a:ext cx="447429" cy="523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5283354" y="2024704"/>
        <a:ext cx="313200" cy="314044"/>
      </dsp:txXfrm>
    </dsp:sp>
    <dsp:sp modelId="{55F58719-B3DA-40F4-ADA4-6F0762474B66}">
      <dsp:nvSpPr>
        <dsp:cNvPr id="0" name=""/>
        <dsp:cNvSpPr/>
      </dsp:nvSpPr>
      <dsp:spPr>
        <a:xfrm>
          <a:off x="5916509" y="1162742"/>
          <a:ext cx="2110517" cy="2037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a:t>P3: 18 de Noviembre Anteproyecto radicado y aprobado por el Comité Trabajo de Grado.</a:t>
          </a:r>
        </a:p>
      </dsp:txBody>
      <dsp:txXfrm>
        <a:off x="5976199" y="1222432"/>
        <a:ext cx="1991137" cy="19185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77F94-526C-416D-B56C-4FAD0132D1EE}">
      <dsp:nvSpPr>
        <dsp:cNvPr id="0" name=""/>
        <dsp:cNvSpPr/>
      </dsp:nvSpPr>
      <dsp:spPr>
        <a:xfrm rot="5400000">
          <a:off x="136349" y="2320020"/>
          <a:ext cx="1663311" cy="151836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7E91D-21CD-42E9-B105-D794DEA1AAA6}">
      <dsp:nvSpPr>
        <dsp:cNvPr id="0" name=""/>
        <dsp:cNvSpPr/>
      </dsp:nvSpPr>
      <dsp:spPr>
        <a:xfrm>
          <a:off x="2686" y="822560"/>
          <a:ext cx="2234373" cy="139984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t>Diseño documental</a:t>
          </a:r>
        </a:p>
      </dsp:txBody>
      <dsp:txXfrm>
        <a:off x="71033" y="890907"/>
        <a:ext cx="2097679" cy="1263150"/>
      </dsp:txXfrm>
    </dsp:sp>
    <dsp:sp modelId="{4270AD24-D0FD-41E9-9E69-993658D0717D}">
      <dsp:nvSpPr>
        <dsp:cNvPr id="0" name=""/>
        <dsp:cNvSpPr/>
      </dsp:nvSpPr>
      <dsp:spPr>
        <a:xfrm>
          <a:off x="2684021" y="644246"/>
          <a:ext cx="4718544" cy="158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kern="1200" dirty="0"/>
            <a:t>Se basa en la búsqueda, localización, registro, recuperación, análisis e interpretación de fuentes bibliográficas de diversa índole, con el fin de dar respuesta a un problema planteado,</a:t>
          </a:r>
        </a:p>
        <a:p>
          <a:pPr marL="114300" lvl="1" indent="-114300" algn="just" defTabSz="622300">
            <a:lnSpc>
              <a:spcPct val="90000"/>
            </a:lnSpc>
            <a:spcBef>
              <a:spcPct val="0"/>
            </a:spcBef>
            <a:spcAft>
              <a:spcPct val="15000"/>
            </a:spcAft>
            <a:buChar char="••"/>
          </a:pPr>
          <a:r>
            <a:rPr lang="es-CO" sz="1400" b="1" kern="1200" dirty="0"/>
            <a:t>EJEMPLO: </a:t>
          </a:r>
          <a:r>
            <a:rPr lang="es-CO" sz="1400" b="0" kern="1200" dirty="0"/>
            <a:t>“Un investigador que requiere conocer las políticas agroalimentarias en distintos períodos gubernamentales. Para llevar a cabo este estudio se debe indagar a profundidad en diversos documentos oficiales con el fin de poder identificar el evento en cuestión”. </a:t>
          </a:r>
          <a:endParaRPr lang="es-CO" sz="1400" b="1" kern="1200" dirty="0"/>
        </a:p>
      </dsp:txBody>
      <dsp:txXfrm>
        <a:off x="2684021" y="644246"/>
        <a:ext cx="4718544" cy="1584105"/>
      </dsp:txXfrm>
    </dsp:sp>
    <dsp:sp modelId="{BFC50F83-234A-4071-BDCE-B6BDA4378963}">
      <dsp:nvSpPr>
        <dsp:cNvPr id="0" name=""/>
        <dsp:cNvSpPr/>
      </dsp:nvSpPr>
      <dsp:spPr>
        <a:xfrm>
          <a:off x="1689483" y="2759123"/>
          <a:ext cx="2056039" cy="16018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t>Diseños mixtos</a:t>
          </a:r>
        </a:p>
      </dsp:txBody>
      <dsp:txXfrm>
        <a:off x="1767694" y="2837334"/>
        <a:ext cx="1899617" cy="1445452"/>
      </dsp:txXfrm>
    </dsp:sp>
    <dsp:sp modelId="{90F4EC47-25C3-480F-894E-14ADF50A22E3}">
      <dsp:nvSpPr>
        <dsp:cNvPr id="0" name=""/>
        <dsp:cNvSpPr/>
      </dsp:nvSpPr>
      <dsp:spPr>
        <a:xfrm>
          <a:off x="3814796" y="2790699"/>
          <a:ext cx="4334851" cy="158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kern="1200" dirty="0"/>
            <a:t>Son aquellos estudios que debido a la complejidad se requieren de dos o más diseños para abordar un estudio de investigación. Generalmente los diseños mixtos presentan varias fases.</a:t>
          </a:r>
        </a:p>
        <a:p>
          <a:pPr marL="114300" lvl="1" indent="-114300" algn="just" defTabSz="622300">
            <a:lnSpc>
              <a:spcPct val="90000"/>
            </a:lnSpc>
            <a:spcBef>
              <a:spcPct val="0"/>
            </a:spcBef>
            <a:spcAft>
              <a:spcPct val="15000"/>
            </a:spcAft>
            <a:buChar char="••"/>
          </a:pPr>
          <a:r>
            <a:rPr lang="es-CO" sz="1400" b="1" kern="1200" dirty="0"/>
            <a:t>EJEMPLO: </a:t>
          </a:r>
          <a:r>
            <a:rPr lang="es-CO" sz="1400" b="0" kern="1200" dirty="0"/>
            <a:t>“Las empresas que fabrican productos de consumo, ya que desde que elaboran el producto hasta que llega al mercado, incluyen experimentos, encuestas, revisión documental, etc.</a:t>
          </a:r>
          <a:endParaRPr lang="es-CO" sz="1400" b="1" kern="1200" dirty="0"/>
        </a:p>
      </dsp:txBody>
      <dsp:txXfrm>
        <a:off x="3814796" y="2790699"/>
        <a:ext cx="4334851" cy="15841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77F94-526C-416D-B56C-4FAD0132D1EE}">
      <dsp:nvSpPr>
        <dsp:cNvPr id="0" name=""/>
        <dsp:cNvSpPr/>
      </dsp:nvSpPr>
      <dsp:spPr>
        <a:xfrm rot="5400000">
          <a:off x="136349" y="2320020"/>
          <a:ext cx="1663311" cy="151836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7E91D-21CD-42E9-B105-D794DEA1AAA6}">
      <dsp:nvSpPr>
        <dsp:cNvPr id="0" name=""/>
        <dsp:cNvSpPr/>
      </dsp:nvSpPr>
      <dsp:spPr>
        <a:xfrm>
          <a:off x="2686" y="822560"/>
          <a:ext cx="2234373" cy="139984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POBLACIÓN</a:t>
          </a:r>
          <a:endParaRPr lang="es-CO" sz="1600" kern="1200" dirty="0"/>
        </a:p>
      </dsp:txBody>
      <dsp:txXfrm>
        <a:off x="71033" y="890907"/>
        <a:ext cx="2097679" cy="1263150"/>
      </dsp:txXfrm>
    </dsp:sp>
    <dsp:sp modelId="{4270AD24-D0FD-41E9-9E69-993658D0717D}">
      <dsp:nvSpPr>
        <dsp:cNvPr id="0" name=""/>
        <dsp:cNvSpPr/>
      </dsp:nvSpPr>
      <dsp:spPr>
        <a:xfrm>
          <a:off x="2684021" y="644246"/>
          <a:ext cx="4718544" cy="158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b="0" i="0" kern="1200" dirty="0" smtClean="0"/>
            <a:t>Es el conjunto de personas u objetos de los que se desea conocer algo en una investigación. "El universo o población puede estar constituido por personas, animales, registros médicos, los nacimientos, las muestras de laboratorio, los accidentes viales entre otros".</a:t>
          </a:r>
          <a:endParaRPr lang="es-CO" sz="1400" kern="1200" dirty="0"/>
        </a:p>
      </dsp:txBody>
      <dsp:txXfrm>
        <a:off x="2684021" y="644246"/>
        <a:ext cx="4718544" cy="1584105"/>
      </dsp:txXfrm>
    </dsp:sp>
    <dsp:sp modelId="{BFC50F83-234A-4071-BDCE-B6BDA4378963}">
      <dsp:nvSpPr>
        <dsp:cNvPr id="0" name=""/>
        <dsp:cNvSpPr/>
      </dsp:nvSpPr>
      <dsp:spPr>
        <a:xfrm>
          <a:off x="1689483" y="2759123"/>
          <a:ext cx="2056039" cy="16018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MUESTRA</a:t>
          </a:r>
          <a:endParaRPr lang="es-CO" sz="1600" kern="1200" dirty="0"/>
        </a:p>
      </dsp:txBody>
      <dsp:txXfrm>
        <a:off x="1767694" y="2837334"/>
        <a:ext cx="1899617" cy="1445452"/>
      </dsp:txXfrm>
    </dsp:sp>
    <dsp:sp modelId="{90F4EC47-25C3-480F-894E-14ADF50A22E3}">
      <dsp:nvSpPr>
        <dsp:cNvPr id="0" name=""/>
        <dsp:cNvSpPr/>
      </dsp:nvSpPr>
      <dsp:spPr>
        <a:xfrm>
          <a:off x="3814796" y="2790699"/>
          <a:ext cx="4334851" cy="158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b="0" i="0" kern="1200" dirty="0" smtClean="0"/>
            <a:t>Es un subconjunto o parte del universo o población en que se llevará a cabo la investigación. Hay procedimientos para obtener la cantidad de los componentes de la muestra como fórmulas, lógica y otros que se vera más adelante. La muestra es una parte representativa de la población.</a:t>
          </a:r>
          <a:endParaRPr lang="es-CO" sz="1400" kern="1200" dirty="0"/>
        </a:p>
      </dsp:txBody>
      <dsp:txXfrm>
        <a:off x="3814796" y="2790699"/>
        <a:ext cx="4334851" cy="1584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114DA-505C-430D-9A78-FA45D82F05BF}">
      <dsp:nvSpPr>
        <dsp:cNvPr id="0" name=""/>
        <dsp:cNvSpPr/>
      </dsp:nvSpPr>
      <dsp:spPr>
        <a:xfrm rot="5400000">
          <a:off x="-209571" y="212444"/>
          <a:ext cx="1397144" cy="978000"/>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a:t>Hipótesis de Trabajo</a:t>
          </a:r>
        </a:p>
      </dsp:txBody>
      <dsp:txXfrm rot="-5400000">
        <a:off x="1" y="491872"/>
        <a:ext cx="978000" cy="419144"/>
      </dsp:txXfrm>
    </dsp:sp>
    <dsp:sp modelId="{7660A024-DA3D-453F-B3FD-3D9FF6CC3392}">
      <dsp:nvSpPr>
        <dsp:cNvPr id="0" name=""/>
        <dsp:cNvSpPr/>
      </dsp:nvSpPr>
      <dsp:spPr>
        <a:xfrm rot="5400000">
          <a:off x="3978039" y="-2997166"/>
          <a:ext cx="908621" cy="690869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CO" sz="1200" kern="1200" dirty="0"/>
            <a:t>Es la que se utiliza para realizar la investigación, es decir, la respuesta tentativa al problema. Es la hipótesis que se pretende probar.</a:t>
          </a:r>
        </a:p>
        <a:p>
          <a:pPr marL="114300" lvl="1" indent="-114300" algn="just" defTabSz="533400">
            <a:lnSpc>
              <a:spcPct val="90000"/>
            </a:lnSpc>
            <a:spcBef>
              <a:spcPct val="0"/>
            </a:spcBef>
            <a:spcAft>
              <a:spcPct val="15000"/>
            </a:spcAft>
            <a:buChar char="••"/>
          </a:pPr>
          <a:r>
            <a:rPr lang="es-CO" sz="1200" b="1" kern="1200" dirty="0"/>
            <a:t>EJEMPLO: </a:t>
          </a:r>
          <a:r>
            <a:rPr lang="es-CO" sz="1200" b="0" kern="1200" dirty="0"/>
            <a:t>“La televisión influye en la adquisición de vocabulario en los niños en edad escolar más que cualquier otra actividad del hogar”.</a:t>
          </a:r>
          <a:endParaRPr lang="es-CO" sz="1200" b="1" kern="1200" dirty="0"/>
        </a:p>
      </dsp:txBody>
      <dsp:txXfrm rot="-5400000">
        <a:off x="978001" y="47227"/>
        <a:ext cx="6864344" cy="819911"/>
      </dsp:txXfrm>
    </dsp:sp>
    <dsp:sp modelId="{211395E7-2100-4609-A700-EC6C357B6328}">
      <dsp:nvSpPr>
        <dsp:cNvPr id="0" name=""/>
        <dsp:cNvSpPr/>
      </dsp:nvSpPr>
      <dsp:spPr>
        <a:xfrm rot="5400000">
          <a:off x="-209571" y="1412824"/>
          <a:ext cx="1397144" cy="978000"/>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a:t>Hipótesis Nula</a:t>
          </a:r>
        </a:p>
      </dsp:txBody>
      <dsp:txXfrm rot="-5400000">
        <a:off x="1" y="1692252"/>
        <a:ext cx="978000" cy="419144"/>
      </dsp:txXfrm>
    </dsp:sp>
    <dsp:sp modelId="{A64A64F2-92C9-4C8D-B2A3-48976F30998A}">
      <dsp:nvSpPr>
        <dsp:cNvPr id="0" name=""/>
        <dsp:cNvSpPr/>
      </dsp:nvSpPr>
      <dsp:spPr>
        <a:xfrm rot="5400000">
          <a:off x="3978278" y="-1797024"/>
          <a:ext cx="908143" cy="690869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CO" sz="1200" kern="1200" dirty="0"/>
            <a:t>Es aquella que se plantea en todo tipo de investigación en la que se tienen dos o más grupos de estudio. Su función es establecer que no existen diferencias significativas entre grupos.</a:t>
          </a:r>
        </a:p>
        <a:p>
          <a:pPr marL="114300" lvl="1" indent="-114300" algn="just" defTabSz="533400">
            <a:lnSpc>
              <a:spcPct val="90000"/>
            </a:lnSpc>
            <a:spcBef>
              <a:spcPct val="0"/>
            </a:spcBef>
            <a:spcAft>
              <a:spcPct val="15000"/>
            </a:spcAft>
            <a:buChar char="••"/>
          </a:pPr>
          <a:r>
            <a:rPr lang="es-CO" sz="1200" b="1" kern="1200" dirty="0"/>
            <a:t>EJEMPLO: </a:t>
          </a:r>
          <a:r>
            <a:rPr lang="es-CO" sz="1200" b="0" kern="1200" dirty="0"/>
            <a:t>“La televisión </a:t>
          </a:r>
          <a:r>
            <a:rPr lang="es-CO" sz="1200" b="0" u="sng" kern="1200" dirty="0"/>
            <a:t>NO </a:t>
          </a:r>
          <a:r>
            <a:rPr lang="es-CO" sz="1200" b="0" u="none" kern="1200" dirty="0"/>
            <a:t>influye en la adquisición de vocabulario en los niños en la edad escolar más que cualquier otra actividad del hogar”</a:t>
          </a:r>
          <a:endParaRPr lang="es-CO" sz="1200" b="1" u="sng" kern="1200" dirty="0"/>
        </a:p>
      </dsp:txBody>
      <dsp:txXfrm rot="-5400000">
        <a:off x="978000" y="1247586"/>
        <a:ext cx="6864367" cy="819479"/>
      </dsp:txXfrm>
    </dsp:sp>
    <dsp:sp modelId="{30DB084F-E5B4-4B67-B3AE-19A0DA4E6ACC}">
      <dsp:nvSpPr>
        <dsp:cNvPr id="0" name=""/>
        <dsp:cNvSpPr/>
      </dsp:nvSpPr>
      <dsp:spPr>
        <a:xfrm rot="5400000">
          <a:off x="-209571" y="2613204"/>
          <a:ext cx="1397144" cy="978000"/>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a:t>Hipótesis Alternativa</a:t>
          </a:r>
        </a:p>
      </dsp:txBody>
      <dsp:txXfrm rot="-5400000">
        <a:off x="1" y="2892632"/>
        <a:ext cx="978000" cy="419144"/>
      </dsp:txXfrm>
    </dsp:sp>
    <dsp:sp modelId="{35069D59-DE7D-4338-9E14-ED864E79677E}">
      <dsp:nvSpPr>
        <dsp:cNvPr id="0" name=""/>
        <dsp:cNvSpPr/>
      </dsp:nvSpPr>
      <dsp:spPr>
        <a:xfrm rot="5400000">
          <a:off x="3978278" y="-596644"/>
          <a:ext cx="908143" cy="6908699"/>
        </a:xfrm>
        <a:prstGeom prst="round2SameRect">
          <a:avLst/>
        </a:prstGeom>
        <a:solidFill>
          <a:schemeClr val="lt1"/>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CO" sz="1200" kern="1200" dirty="0"/>
            <a:t>Es aquella que se plantea con variables distintas a la hipótesis de trabajo.</a:t>
          </a:r>
        </a:p>
        <a:p>
          <a:pPr marL="114300" lvl="1" indent="-114300" algn="just" defTabSz="533400">
            <a:lnSpc>
              <a:spcPct val="90000"/>
            </a:lnSpc>
            <a:spcBef>
              <a:spcPct val="0"/>
            </a:spcBef>
            <a:spcAft>
              <a:spcPct val="15000"/>
            </a:spcAft>
            <a:buChar char="••"/>
          </a:pPr>
          <a:r>
            <a:rPr lang="es-CO" sz="1200" b="1" kern="1200" dirty="0"/>
            <a:t>EJEMPLO: </a:t>
          </a:r>
          <a:r>
            <a:rPr lang="es-CO" sz="1200" b="0" kern="1200" dirty="0"/>
            <a:t>“La televisión influye en los niveles de ansiedad de los niños en edad escolar más que cualquier otra actividad del hogar”.</a:t>
          </a:r>
          <a:endParaRPr lang="es-CO" sz="1200" b="1" kern="1200" dirty="0"/>
        </a:p>
      </dsp:txBody>
      <dsp:txXfrm rot="-5400000">
        <a:off x="978000" y="2447966"/>
        <a:ext cx="6864367" cy="81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114DA-505C-430D-9A78-FA45D82F05BF}">
      <dsp:nvSpPr>
        <dsp:cNvPr id="0" name=""/>
        <dsp:cNvSpPr/>
      </dsp:nvSpPr>
      <dsp:spPr>
        <a:xfrm rot="5400000">
          <a:off x="-306147" y="310710"/>
          <a:ext cx="2040980" cy="1428686"/>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a:t>Hipótesis de una sola Variable</a:t>
          </a:r>
        </a:p>
      </dsp:txBody>
      <dsp:txXfrm rot="-5400000">
        <a:off x="0" y="718906"/>
        <a:ext cx="1428686" cy="612294"/>
      </dsp:txXfrm>
    </dsp:sp>
    <dsp:sp modelId="{7660A024-DA3D-453F-B3FD-3D9FF6CC3392}">
      <dsp:nvSpPr>
        <dsp:cNvPr id="0" name=""/>
        <dsp:cNvSpPr/>
      </dsp:nvSpPr>
      <dsp:spPr>
        <a:xfrm rot="5400000">
          <a:off x="3994374" y="-2561124"/>
          <a:ext cx="1326637" cy="645801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CO" sz="1200" kern="1200" dirty="0"/>
            <a:t>Son aquellas que se plantean cuando se intenta probar la existencia de una característica del fenómeno explicado.</a:t>
          </a:r>
        </a:p>
        <a:p>
          <a:pPr marL="114300" lvl="1" indent="-114300" algn="just" defTabSz="533400">
            <a:lnSpc>
              <a:spcPct val="90000"/>
            </a:lnSpc>
            <a:spcBef>
              <a:spcPct val="0"/>
            </a:spcBef>
            <a:spcAft>
              <a:spcPct val="15000"/>
            </a:spcAft>
            <a:buChar char="••"/>
          </a:pPr>
          <a:r>
            <a:rPr lang="es-CO" sz="1200" b="1" kern="1200" dirty="0"/>
            <a:t>EJEMPLO: </a:t>
          </a:r>
          <a:r>
            <a:rPr lang="es-CO" sz="1200" b="0" kern="1200" dirty="0"/>
            <a:t>“Las personas que consumen mucho café, en su mayoría son hipertensos”.</a:t>
          </a:r>
          <a:endParaRPr lang="es-CO" sz="1200" b="1" kern="1200" dirty="0"/>
        </a:p>
      </dsp:txBody>
      <dsp:txXfrm rot="-5400000">
        <a:off x="1428687" y="69324"/>
        <a:ext cx="6393252" cy="1197115"/>
      </dsp:txXfrm>
    </dsp:sp>
    <dsp:sp modelId="{211395E7-2100-4609-A700-EC6C357B6328}">
      <dsp:nvSpPr>
        <dsp:cNvPr id="0" name=""/>
        <dsp:cNvSpPr/>
      </dsp:nvSpPr>
      <dsp:spPr>
        <a:xfrm rot="5400000">
          <a:off x="-306147" y="2064253"/>
          <a:ext cx="2040980" cy="1428686"/>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a:t>Hipótesis que relacionan dos o más Variables</a:t>
          </a:r>
        </a:p>
      </dsp:txBody>
      <dsp:txXfrm rot="-5400000">
        <a:off x="0" y="2472449"/>
        <a:ext cx="1428686" cy="612294"/>
      </dsp:txXfrm>
    </dsp:sp>
    <dsp:sp modelId="{A64A64F2-92C9-4C8D-B2A3-48976F30998A}">
      <dsp:nvSpPr>
        <dsp:cNvPr id="0" name=""/>
        <dsp:cNvSpPr/>
      </dsp:nvSpPr>
      <dsp:spPr>
        <a:xfrm rot="5400000">
          <a:off x="3994025" y="-807232"/>
          <a:ext cx="1327335" cy="645801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CO" sz="1200" kern="1200" dirty="0"/>
            <a:t>En este tipo de hipótesis se expresa la asociación entre la variable dependiente e independiente.</a:t>
          </a:r>
        </a:p>
        <a:p>
          <a:pPr marL="114300" lvl="1" indent="-114300" algn="just" defTabSz="533400">
            <a:lnSpc>
              <a:spcPct val="90000"/>
            </a:lnSpc>
            <a:spcBef>
              <a:spcPct val="0"/>
            </a:spcBef>
            <a:spcAft>
              <a:spcPct val="15000"/>
            </a:spcAft>
            <a:buChar char="••"/>
          </a:pPr>
          <a:r>
            <a:rPr lang="es-CO" sz="1200" b="1" kern="1200" dirty="0"/>
            <a:t>EJEMPLO: </a:t>
          </a:r>
          <a:r>
            <a:rPr lang="es-CO" sz="1200" b="0" kern="1200" dirty="0"/>
            <a:t>“Cuanto mayor es el ingreso económico familiar mayor es el nivel del ahorro.</a:t>
          </a:r>
          <a:r>
            <a:rPr lang="es-CO" sz="1200" b="0" u="none" kern="1200" dirty="0"/>
            <a:t>”</a:t>
          </a:r>
          <a:endParaRPr lang="es-CO" sz="1200" b="1" u="sng" kern="1200" dirty="0"/>
        </a:p>
      </dsp:txBody>
      <dsp:txXfrm rot="-5400000">
        <a:off x="1428687" y="1822901"/>
        <a:ext cx="6393218" cy="1197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C0E1-5F25-4C10-B48C-ECCF22B4D1E6}">
      <dsp:nvSpPr>
        <dsp:cNvPr id="0" name=""/>
        <dsp:cNvSpPr/>
      </dsp:nvSpPr>
      <dsp:spPr>
        <a:xfrm>
          <a:off x="314832" y="929"/>
          <a:ext cx="1740981" cy="119953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AB722-2AA6-4A38-B60F-67B3098E6A34}">
      <dsp:nvSpPr>
        <dsp:cNvPr id="0" name=""/>
        <dsp:cNvSpPr/>
      </dsp:nvSpPr>
      <dsp:spPr>
        <a:xfrm>
          <a:off x="314832" y="1200465"/>
          <a:ext cx="1740981" cy="64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CO" sz="1800" kern="1200" dirty="0"/>
            <a:t>Tipo de investigación</a:t>
          </a:r>
        </a:p>
      </dsp:txBody>
      <dsp:txXfrm>
        <a:off x="314832" y="1200465"/>
        <a:ext cx="1740981" cy="645904"/>
      </dsp:txXfrm>
    </dsp:sp>
    <dsp:sp modelId="{CC9E78C1-4A98-438B-A935-B2009C2301D3}">
      <dsp:nvSpPr>
        <dsp:cNvPr id="0" name=""/>
        <dsp:cNvSpPr/>
      </dsp:nvSpPr>
      <dsp:spPr>
        <a:xfrm>
          <a:off x="2229985" y="929"/>
          <a:ext cx="1740981" cy="1199536"/>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D95D8-35E4-4624-87CA-F57D2405D8D1}">
      <dsp:nvSpPr>
        <dsp:cNvPr id="0" name=""/>
        <dsp:cNvSpPr/>
      </dsp:nvSpPr>
      <dsp:spPr>
        <a:xfrm>
          <a:off x="2229985" y="1200465"/>
          <a:ext cx="1740981" cy="64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CO" sz="1800" kern="1200" dirty="0"/>
            <a:t>Método de investigación</a:t>
          </a:r>
        </a:p>
      </dsp:txBody>
      <dsp:txXfrm>
        <a:off x="2229985" y="1200465"/>
        <a:ext cx="1740981" cy="645904"/>
      </dsp:txXfrm>
    </dsp:sp>
    <dsp:sp modelId="{E98BB574-3504-432E-A3F7-B21AD399C2DA}">
      <dsp:nvSpPr>
        <dsp:cNvPr id="0" name=""/>
        <dsp:cNvSpPr/>
      </dsp:nvSpPr>
      <dsp:spPr>
        <a:xfrm>
          <a:off x="4145138" y="929"/>
          <a:ext cx="1740981" cy="1199536"/>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D3E82-8F90-4CDF-84B9-C95FA00E235B}">
      <dsp:nvSpPr>
        <dsp:cNvPr id="0" name=""/>
        <dsp:cNvSpPr/>
      </dsp:nvSpPr>
      <dsp:spPr>
        <a:xfrm>
          <a:off x="4145138" y="1200465"/>
          <a:ext cx="1740981" cy="64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CO" sz="1800" kern="1200" dirty="0"/>
            <a:t>Población y muestra</a:t>
          </a:r>
        </a:p>
      </dsp:txBody>
      <dsp:txXfrm>
        <a:off x="4145138" y="1200465"/>
        <a:ext cx="1740981" cy="645904"/>
      </dsp:txXfrm>
    </dsp:sp>
    <dsp:sp modelId="{054BB1F8-C09A-4DFC-BED2-4F4B1E405BFB}">
      <dsp:nvSpPr>
        <dsp:cNvPr id="0" name=""/>
        <dsp:cNvSpPr/>
      </dsp:nvSpPr>
      <dsp:spPr>
        <a:xfrm>
          <a:off x="6060290" y="929"/>
          <a:ext cx="1740981" cy="1199536"/>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6EE32-CD3F-4EF7-8E54-7494AC6D033F}">
      <dsp:nvSpPr>
        <dsp:cNvPr id="0" name=""/>
        <dsp:cNvSpPr/>
      </dsp:nvSpPr>
      <dsp:spPr>
        <a:xfrm>
          <a:off x="6060290" y="1200465"/>
          <a:ext cx="1740981" cy="64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CO" sz="1800" kern="1200" dirty="0"/>
            <a:t>Sistematización de variables</a:t>
          </a:r>
        </a:p>
      </dsp:txBody>
      <dsp:txXfrm>
        <a:off x="6060290" y="1200465"/>
        <a:ext cx="1740981" cy="645904"/>
      </dsp:txXfrm>
    </dsp:sp>
    <dsp:sp modelId="{625C527E-3FE0-4AC5-A6E4-FED482768FCE}">
      <dsp:nvSpPr>
        <dsp:cNvPr id="0" name=""/>
        <dsp:cNvSpPr/>
      </dsp:nvSpPr>
      <dsp:spPr>
        <a:xfrm>
          <a:off x="3187561" y="2020467"/>
          <a:ext cx="1740981" cy="1199536"/>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A435C-6516-443C-AA90-CDF47EF511F2}">
      <dsp:nvSpPr>
        <dsp:cNvPr id="0" name=""/>
        <dsp:cNvSpPr/>
      </dsp:nvSpPr>
      <dsp:spPr>
        <a:xfrm>
          <a:off x="3187561" y="3220003"/>
          <a:ext cx="1740981" cy="64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CO" sz="1800" kern="1200" dirty="0"/>
            <a:t>Tratamiento de la información</a:t>
          </a:r>
        </a:p>
      </dsp:txBody>
      <dsp:txXfrm>
        <a:off x="3187561" y="3220003"/>
        <a:ext cx="1740981" cy="645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F179E-0A33-4DF1-8BA1-F4CEDA6B24A2}">
      <dsp:nvSpPr>
        <dsp:cNvPr id="0" name=""/>
        <dsp:cNvSpPr/>
      </dsp:nvSpPr>
      <dsp:spPr>
        <a:xfrm rot="5400000">
          <a:off x="743366" y="1969359"/>
          <a:ext cx="1230853" cy="112074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57BE9E-FFB2-4FF9-9127-C948ACF5BFCB}">
      <dsp:nvSpPr>
        <dsp:cNvPr id="0" name=""/>
        <dsp:cNvSpPr/>
      </dsp:nvSpPr>
      <dsp:spPr>
        <a:xfrm>
          <a:off x="205392" y="18033"/>
          <a:ext cx="2707548" cy="18951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t>Por el propósito o finalidad</a:t>
          </a:r>
        </a:p>
      </dsp:txBody>
      <dsp:txXfrm>
        <a:off x="297924" y="110565"/>
        <a:ext cx="2522484" cy="1710131"/>
      </dsp:txXfrm>
    </dsp:sp>
    <dsp:sp modelId="{1F1FD6AA-F262-4E2F-A997-48EB64331A32}">
      <dsp:nvSpPr>
        <dsp:cNvPr id="0" name=""/>
        <dsp:cNvSpPr/>
      </dsp:nvSpPr>
      <dsp:spPr>
        <a:xfrm>
          <a:off x="3059696" y="148341"/>
          <a:ext cx="4256433" cy="153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b="1" kern="1200" dirty="0"/>
            <a:t>BÁSICA: </a:t>
          </a:r>
          <a:r>
            <a:rPr lang="es-CO" sz="1400" b="0" kern="1200" dirty="0"/>
            <a:t>Se basa en líneas prioritarias por el alto nivel de aplicabilidad y capacidad de resolución a problemas sociales inmediatos. </a:t>
          </a:r>
          <a:r>
            <a:rPr lang="es-CO" sz="1400" b="1" kern="1200" dirty="0"/>
            <a:t> </a:t>
          </a:r>
          <a:r>
            <a:rPr lang="es-CO" sz="1600" b="1" kern="1200" dirty="0"/>
            <a:t> </a:t>
          </a:r>
        </a:p>
        <a:p>
          <a:pPr marL="114300" lvl="1" indent="-114300" algn="just" defTabSz="622300">
            <a:lnSpc>
              <a:spcPct val="90000"/>
            </a:lnSpc>
            <a:spcBef>
              <a:spcPct val="0"/>
            </a:spcBef>
            <a:spcAft>
              <a:spcPct val="15000"/>
            </a:spcAft>
            <a:buChar char="••"/>
          </a:pPr>
          <a:r>
            <a:rPr lang="es-CO" sz="1400" b="1" kern="1200" dirty="0"/>
            <a:t>APLICADA: </a:t>
          </a:r>
          <a:r>
            <a:rPr lang="es-CO" sz="1400" b="0" kern="1200" dirty="0"/>
            <a:t>Es la que aplica realidades concretas a los resultados de la investigación básica. La misma en algunas ocasiones es considerada parte importante de desarrollo tecnológico. </a:t>
          </a:r>
          <a:endParaRPr lang="es-CO" sz="1400" b="1" kern="1200" dirty="0"/>
        </a:p>
        <a:p>
          <a:pPr marL="171450" lvl="1" indent="-171450" algn="l" defTabSz="711200">
            <a:lnSpc>
              <a:spcPct val="90000"/>
            </a:lnSpc>
            <a:spcBef>
              <a:spcPct val="0"/>
            </a:spcBef>
            <a:spcAft>
              <a:spcPct val="15000"/>
            </a:spcAft>
            <a:buChar char="••"/>
          </a:pPr>
          <a:endParaRPr lang="es-CO" sz="1600" kern="1200" dirty="0"/>
        </a:p>
      </dsp:txBody>
      <dsp:txXfrm>
        <a:off x="3059696" y="148341"/>
        <a:ext cx="4256433" cy="1531780"/>
      </dsp:txXfrm>
    </dsp:sp>
    <dsp:sp modelId="{DA65017E-D575-4AAC-8198-23FF868A4E8C}">
      <dsp:nvSpPr>
        <dsp:cNvPr id="0" name=""/>
        <dsp:cNvSpPr/>
      </dsp:nvSpPr>
      <dsp:spPr>
        <a:xfrm>
          <a:off x="1957549" y="2358505"/>
          <a:ext cx="2707548" cy="18951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t>Según la clase de medios utilizados para obtener datos</a:t>
          </a:r>
        </a:p>
      </dsp:txBody>
      <dsp:txXfrm>
        <a:off x="2050081" y="2451037"/>
        <a:ext cx="2522484" cy="1710131"/>
      </dsp:txXfrm>
    </dsp:sp>
    <dsp:sp modelId="{0BC9911C-C107-4599-879D-68F6ED59820B}">
      <dsp:nvSpPr>
        <dsp:cNvPr id="0" name=""/>
        <dsp:cNvSpPr/>
      </dsp:nvSpPr>
      <dsp:spPr>
        <a:xfrm>
          <a:off x="4744433" y="1602020"/>
          <a:ext cx="3721831" cy="2557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b="1" kern="1200" dirty="0"/>
            <a:t>DOCUMENTAL: </a:t>
          </a:r>
          <a:r>
            <a:rPr lang="es-CO" sz="1400" b="0" kern="1200" dirty="0"/>
            <a:t>Procedimiento científico y sistemático de indagación, organización, interpretación de datos e información alrededor de un determinado tema basado en una estrategia de revisión de documentos. </a:t>
          </a:r>
          <a:r>
            <a:rPr lang="es-CO" sz="1400" b="1" kern="1200" dirty="0"/>
            <a:t> </a:t>
          </a:r>
        </a:p>
        <a:p>
          <a:pPr marL="114300" lvl="1" indent="-114300" algn="just" defTabSz="622300">
            <a:lnSpc>
              <a:spcPct val="90000"/>
            </a:lnSpc>
            <a:spcBef>
              <a:spcPct val="0"/>
            </a:spcBef>
            <a:spcAft>
              <a:spcPct val="15000"/>
            </a:spcAft>
            <a:buChar char="••"/>
          </a:pPr>
          <a:r>
            <a:rPr lang="es-CO" sz="1400" b="1" kern="1200" dirty="0"/>
            <a:t>DE CAMPO: </a:t>
          </a:r>
          <a:r>
            <a:rPr lang="es-CO" sz="1400" b="0" kern="1200" dirty="0"/>
            <a:t>Consiste en la recolección de datos directamente de la realidad donde ocurren los hechos, sin manipular o controlar variables. Estudian los fenómenos en su ambiente natural.</a:t>
          </a:r>
          <a:endParaRPr lang="es-CO" sz="1400" b="1" kern="1200" dirty="0"/>
        </a:p>
        <a:p>
          <a:pPr marL="114300" lvl="1" indent="-114300" algn="l" defTabSz="622300">
            <a:lnSpc>
              <a:spcPct val="90000"/>
            </a:lnSpc>
            <a:spcBef>
              <a:spcPct val="0"/>
            </a:spcBef>
            <a:spcAft>
              <a:spcPct val="15000"/>
            </a:spcAft>
            <a:buChar char="••"/>
          </a:pPr>
          <a:r>
            <a:rPr lang="es-CO" sz="1400" b="1" kern="1200" dirty="0"/>
            <a:t>EXPERIMENTAL: </a:t>
          </a:r>
          <a:r>
            <a:rPr lang="es-CO" sz="1400" b="0" kern="1200" dirty="0"/>
            <a:t>Tiene como propósito medir o registrar información acerca de la relación de dos conceptos, categorías o variables.</a:t>
          </a:r>
          <a:endParaRPr lang="es-CO" sz="1400" b="1" kern="1200" dirty="0"/>
        </a:p>
      </dsp:txBody>
      <dsp:txXfrm>
        <a:off x="4744433" y="1602020"/>
        <a:ext cx="3721831" cy="2557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BE9E-FFB2-4FF9-9127-C948ACF5BFCB}">
      <dsp:nvSpPr>
        <dsp:cNvPr id="0" name=""/>
        <dsp:cNvSpPr/>
      </dsp:nvSpPr>
      <dsp:spPr>
        <a:xfrm>
          <a:off x="0" y="1210184"/>
          <a:ext cx="2928229" cy="22413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t>Según el nivel de conocimientos que se adquiere</a:t>
          </a:r>
        </a:p>
      </dsp:txBody>
      <dsp:txXfrm>
        <a:off x="109434" y="1319618"/>
        <a:ext cx="2709361" cy="2022502"/>
      </dsp:txXfrm>
    </dsp:sp>
    <dsp:sp modelId="{B8D68803-393E-4815-8135-256E917A5E12}">
      <dsp:nvSpPr>
        <dsp:cNvPr id="0" name=""/>
        <dsp:cNvSpPr/>
      </dsp:nvSpPr>
      <dsp:spPr>
        <a:xfrm>
          <a:off x="3039491" y="785402"/>
          <a:ext cx="5464104" cy="350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b="1" kern="1200" dirty="0"/>
            <a:t>EXPLORATORIA: </a:t>
          </a:r>
          <a:r>
            <a:rPr lang="es-CO" sz="1400" b="0" kern="1200" dirty="0"/>
            <a:t>Es la investigación que pretende darnos una visión general y sólo aproximada de los objetos de estudio; este tipo de investigación se realiza especialmente cuando el tema elegido ha sido poco explorado, cuando no hay suficientes estudios previos aún sobre él difícil formular hipótesis precisas o de cierta generalidad. </a:t>
          </a:r>
          <a:r>
            <a:rPr lang="es-CO" sz="1400" b="1" kern="1200" dirty="0"/>
            <a:t> </a:t>
          </a:r>
          <a:r>
            <a:rPr lang="es-CO" sz="1600" b="1" kern="1200" dirty="0"/>
            <a:t> </a:t>
          </a:r>
        </a:p>
        <a:p>
          <a:pPr marL="114300" lvl="1" indent="-114300" algn="just" defTabSz="622300">
            <a:lnSpc>
              <a:spcPct val="90000"/>
            </a:lnSpc>
            <a:spcBef>
              <a:spcPct val="0"/>
            </a:spcBef>
            <a:spcAft>
              <a:spcPct val="15000"/>
            </a:spcAft>
            <a:buChar char="••"/>
          </a:pPr>
          <a:r>
            <a:rPr lang="es-CO" sz="1400" b="1" kern="1200" dirty="0"/>
            <a:t>DESCRIPTIVA: </a:t>
          </a:r>
          <a:r>
            <a:rPr lang="es-CO" sz="1400" b="0" kern="1200" dirty="0"/>
            <a:t>En este tipo de investigación no se manipulan variables y mediante la observación se hace énfasis en la especificación de las características de individuos, grupos, comunidades o un fenómeno objeto de análisis. Puede utilizar métodos cualitativos, cuantitativos o mixtos. </a:t>
          </a:r>
          <a:endParaRPr lang="es-CO" sz="1400" b="1" kern="1200" dirty="0"/>
        </a:p>
        <a:p>
          <a:pPr marL="114300" lvl="1" indent="-114300" algn="just" defTabSz="622300">
            <a:lnSpc>
              <a:spcPct val="90000"/>
            </a:lnSpc>
            <a:spcBef>
              <a:spcPct val="0"/>
            </a:spcBef>
            <a:spcAft>
              <a:spcPct val="15000"/>
            </a:spcAft>
            <a:buChar char="••"/>
          </a:pPr>
          <a:r>
            <a:rPr lang="es-CO" sz="1400" b="1" kern="1200" dirty="0"/>
            <a:t>EXPLICATIVA:</a:t>
          </a:r>
          <a:r>
            <a:rPr lang="es-CO" sz="1400" b="0" kern="1200" dirty="0"/>
            <a:t> Es el tipo de investigación que más profundiza nuestro conocimiento de la realidad, porque nos explica la razón, el porque de las cosas y es, por lo tanto, el más complejo y delicado, pues el riesgo de cometer errores aumenta de forma considerable.</a:t>
          </a:r>
          <a:endParaRPr lang="es-CO" sz="1400" b="1" kern="1200" dirty="0"/>
        </a:p>
        <a:p>
          <a:pPr marL="171450" lvl="1" indent="-171450" algn="l" defTabSz="711200">
            <a:lnSpc>
              <a:spcPct val="90000"/>
            </a:lnSpc>
            <a:spcBef>
              <a:spcPct val="0"/>
            </a:spcBef>
            <a:spcAft>
              <a:spcPct val="15000"/>
            </a:spcAft>
            <a:buChar char="••"/>
          </a:pPr>
          <a:endParaRPr lang="es-CO" sz="1600" kern="1200" dirty="0"/>
        </a:p>
      </dsp:txBody>
      <dsp:txXfrm>
        <a:off x="3039491" y="785402"/>
        <a:ext cx="5464104" cy="35034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F179E-0A33-4DF1-8BA1-F4CEDA6B24A2}">
      <dsp:nvSpPr>
        <dsp:cNvPr id="0" name=""/>
        <dsp:cNvSpPr/>
      </dsp:nvSpPr>
      <dsp:spPr>
        <a:xfrm rot="5400000">
          <a:off x="553010" y="2549876"/>
          <a:ext cx="1255787" cy="114344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57BE9E-FFB2-4FF9-9127-C948ACF5BFCB}">
      <dsp:nvSpPr>
        <dsp:cNvPr id="0" name=""/>
        <dsp:cNvSpPr/>
      </dsp:nvSpPr>
      <dsp:spPr>
        <a:xfrm>
          <a:off x="4138" y="559020"/>
          <a:ext cx="2762396" cy="193358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t>Según la naturaleza de la información que se recoge para responder al problema de la investigación</a:t>
          </a:r>
        </a:p>
      </dsp:txBody>
      <dsp:txXfrm>
        <a:off x="98545" y="653427"/>
        <a:ext cx="2573582" cy="1744773"/>
      </dsp:txXfrm>
    </dsp:sp>
    <dsp:sp modelId="{1F1FD6AA-F262-4E2F-A997-48EB64331A32}">
      <dsp:nvSpPr>
        <dsp:cNvPr id="0" name=""/>
        <dsp:cNvSpPr/>
      </dsp:nvSpPr>
      <dsp:spPr>
        <a:xfrm>
          <a:off x="2932245" y="306032"/>
          <a:ext cx="5315245" cy="2283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b="1" kern="1200" dirty="0"/>
            <a:t>CUALITATIVA: </a:t>
          </a:r>
          <a:r>
            <a:rPr lang="es-CO" sz="1400" b="0" kern="1200" dirty="0"/>
            <a:t>Estudio de los fenómenos sociales, naturales y humanos a partir de los significados de sus propios autores y con el propósito de lograr su comprensión, interpretación y transformación, sus enfoques son: fenomenológicos, etnográficos, naturalísticos, constructivistas, holísticos, investigación-acción, hermenéuticos, interacción simbólica . </a:t>
          </a:r>
          <a:r>
            <a:rPr lang="es-CO" sz="1400" b="1" kern="1200" dirty="0"/>
            <a:t> </a:t>
          </a:r>
          <a:r>
            <a:rPr lang="es-CO" sz="1600" b="1" kern="1200" dirty="0"/>
            <a:t> </a:t>
          </a:r>
        </a:p>
        <a:p>
          <a:pPr marL="114300" lvl="1" indent="-114300" algn="just" defTabSz="622300">
            <a:lnSpc>
              <a:spcPct val="90000"/>
            </a:lnSpc>
            <a:spcBef>
              <a:spcPct val="0"/>
            </a:spcBef>
            <a:spcAft>
              <a:spcPct val="15000"/>
            </a:spcAft>
            <a:buChar char="••"/>
          </a:pPr>
          <a:r>
            <a:rPr lang="es-CO" sz="1400" b="1" kern="1200" dirty="0"/>
            <a:t>CUANTITATIVA: </a:t>
          </a:r>
          <a:r>
            <a:rPr lang="es-CO" sz="1400" b="0" kern="1200" dirty="0"/>
            <a:t>Es aquella que permite examinar los datos de manera numérica, especialmente en el campo de la estadística. Su intencionalidad está enfocada en hacer hablar los datos mediante expresiones numéricas con el fin de asignar números a los hechos o fenómenos. </a:t>
          </a:r>
          <a:endParaRPr lang="es-CO" sz="1400" b="1" kern="1200" dirty="0"/>
        </a:p>
        <a:p>
          <a:pPr marL="171450" lvl="1" indent="-171450" algn="l" defTabSz="711200">
            <a:lnSpc>
              <a:spcPct val="90000"/>
            </a:lnSpc>
            <a:spcBef>
              <a:spcPct val="0"/>
            </a:spcBef>
            <a:spcAft>
              <a:spcPct val="15000"/>
            </a:spcAft>
            <a:buChar char="••"/>
          </a:pPr>
          <a:endParaRPr lang="es-CO" sz="1600" kern="1200" dirty="0"/>
        </a:p>
      </dsp:txBody>
      <dsp:txXfrm>
        <a:off x="2932245" y="306032"/>
        <a:ext cx="5315245" cy="2283173"/>
      </dsp:txXfrm>
    </dsp:sp>
    <dsp:sp modelId="{DA65017E-D575-4AAC-8198-23FF868A4E8C}">
      <dsp:nvSpPr>
        <dsp:cNvPr id="0" name=""/>
        <dsp:cNvSpPr/>
      </dsp:nvSpPr>
      <dsp:spPr>
        <a:xfrm>
          <a:off x="1754745" y="2595381"/>
          <a:ext cx="2762396" cy="193358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t>Según el campo de conocimiento en que se realiza</a:t>
          </a:r>
        </a:p>
      </dsp:txBody>
      <dsp:txXfrm>
        <a:off x="1849152" y="2689788"/>
        <a:ext cx="2573582" cy="1744773"/>
      </dsp:txXfrm>
    </dsp:sp>
    <dsp:sp modelId="{0BC9911C-C107-4599-879D-68F6ED59820B}">
      <dsp:nvSpPr>
        <dsp:cNvPr id="0" name=""/>
        <dsp:cNvSpPr/>
      </dsp:nvSpPr>
      <dsp:spPr>
        <a:xfrm>
          <a:off x="4752645" y="2822646"/>
          <a:ext cx="3797226" cy="171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b="1" kern="1200" dirty="0"/>
            <a:t>CIENTIFICA: </a:t>
          </a:r>
          <a:r>
            <a:rPr lang="es-CO" sz="1400" b="0" kern="1200" dirty="0"/>
            <a:t>Esta enfocada a satisfacer las necesidades de una sociedad haciendo uso del método científico. </a:t>
          </a:r>
          <a:r>
            <a:rPr lang="es-CO" sz="1400" b="1" kern="1200" dirty="0"/>
            <a:t> </a:t>
          </a:r>
        </a:p>
        <a:p>
          <a:pPr marL="114300" lvl="1" indent="-114300" algn="just" defTabSz="622300">
            <a:lnSpc>
              <a:spcPct val="90000"/>
            </a:lnSpc>
            <a:spcBef>
              <a:spcPct val="0"/>
            </a:spcBef>
            <a:spcAft>
              <a:spcPct val="15000"/>
            </a:spcAft>
            <a:buChar char="••"/>
          </a:pPr>
          <a:r>
            <a:rPr lang="es-CO" sz="1400" b="1" kern="1200" dirty="0"/>
            <a:t>FILOSÓFICA: </a:t>
          </a:r>
          <a:r>
            <a:rPr lang="es-CO" sz="1400" b="0" kern="1200" dirty="0"/>
            <a:t>Esta orientada a la resolución de problemas filosóficos.</a:t>
          </a:r>
          <a:endParaRPr lang="es-CO" sz="1400" b="1" kern="1200" dirty="0"/>
        </a:p>
      </dsp:txBody>
      <dsp:txXfrm>
        <a:off x="4752645" y="2822646"/>
        <a:ext cx="3797226" cy="17183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BE9E-FFB2-4FF9-9127-C948ACF5BFCB}">
      <dsp:nvSpPr>
        <dsp:cNvPr id="0" name=""/>
        <dsp:cNvSpPr/>
      </dsp:nvSpPr>
      <dsp:spPr>
        <a:xfrm>
          <a:off x="0" y="1210184"/>
          <a:ext cx="2928229" cy="22413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t>Según el método utilizado</a:t>
          </a:r>
        </a:p>
      </dsp:txBody>
      <dsp:txXfrm>
        <a:off x="109434" y="1319618"/>
        <a:ext cx="2709361" cy="2022502"/>
      </dsp:txXfrm>
    </dsp:sp>
    <dsp:sp modelId="{B8D68803-393E-4815-8135-256E917A5E12}">
      <dsp:nvSpPr>
        <dsp:cNvPr id="0" name=""/>
        <dsp:cNvSpPr/>
      </dsp:nvSpPr>
      <dsp:spPr>
        <a:xfrm>
          <a:off x="3039491" y="180312"/>
          <a:ext cx="5464104" cy="435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CO" sz="1400" b="1" kern="1200" dirty="0"/>
            <a:t>ANALÍTICA: </a:t>
          </a:r>
          <a:r>
            <a:rPr lang="es-CO" sz="1400" b="0" kern="1200" dirty="0"/>
            <a:t>Tiene como objetivo analizar, recomponer, desglosar, criticar, juzgar; implica detectar, identificar y reorganizar las características de un evento de estudio. </a:t>
          </a:r>
          <a:r>
            <a:rPr lang="es-CO" sz="1400" b="1" kern="1200" dirty="0"/>
            <a:t> </a:t>
          </a:r>
          <a:r>
            <a:rPr lang="es-CO" sz="1600" b="1" kern="1200" dirty="0"/>
            <a:t> </a:t>
          </a:r>
        </a:p>
        <a:p>
          <a:pPr marL="114300" lvl="1" indent="-114300" algn="just" defTabSz="622300">
            <a:lnSpc>
              <a:spcPct val="90000"/>
            </a:lnSpc>
            <a:spcBef>
              <a:spcPct val="0"/>
            </a:spcBef>
            <a:spcAft>
              <a:spcPct val="15000"/>
            </a:spcAft>
            <a:buChar char="••"/>
          </a:pPr>
          <a:r>
            <a:rPr lang="es-CO" sz="1400" b="1" kern="1200" dirty="0"/>
            <a:t>SINTÉTICO: </a:t>
          </a:r>
          <a:r>
            <a:rPr lang="es-CO" sz="1400" b="0" kern="1200" dirty="0"/>
            <a:t>Es una exposición metódica y breve, en otras palabras, es un proceso mental que tiene como meta la comprensión cabal de la esencia de lo que ya conocemos. </a:t>
          </a:r>
          <a:endParaRPr lang="es-CO" sz="1400" b="1" kern="1200" dirty="0"/>
        </a:p>
        <a:p>
          <a:pPr marL="114300" lvl="1" indent="-114300" algn="just" defTabSz="622300">
            <a:lnSpc>
              <a:spcPct val="90000"/>
            </a:lnSpc>
            <a:spcBef>
              <a:spcPct val="0"/>
            </a:spcBef>
            <a:spcAft>
              <a:spcPct val="15000"/>
            </a:spcAft>
            <a:buChar char="••"/>
          </a:pPr>
          <a:r>
            <a:rPr lang="es-CO" sz="1400" b="1" kern="1200" dirty="0"/>
            <a:t>DEDUCTIVO:</a:t>
          </a:r>
          <a:r>
            <a:rPr lang="es-CO" sz="1400" b="0" kern="1200" dirty="0"/>
            <a:t> Tiene como función de demostrar la validez de un conocimiento general a través de su veracidad en uno o muchos casos particulares.</a:t>
          </a:r>
          <a:endParaRPr lang="es-CO" sz="1400" b="1" kern="1200" dirty="0"/>
        </a:p>
        <a:p>
          <a:pPr marL="114300" lvl="1" indent="-114300" algn="just" defTabSz="622300">
            <a:lnSpc>
              <a:spcPct val="90000"/>
            </a:lnSpc>
            <a:spcBef>
              <a:spcPct val="0"/>
            </a:spcBef>
            <a:spcAft>
              <a:spcPct val="15000"/>
            </a:spcAft>
            <a:buChar char="••"/>
          </a:pPr>
          <a:r>
            <a:rPr lang="es-CO" sz="1400" b="1" kern="1200" dirty="0"/>
            <a:t>INDUCTIVO: </a:t>
          </a:r>
          <a:r>
            <a:rPr lang="es-CO" sz="1400" b="0" kern="1200" dirty="0"/>
            <a:t>Es un proceso de razonamiento de una parte de un todo; va de lo particular a lo general, de lo individual a lo universal.</a:t>
          </a:r>
          <a:endParaRPr lang="es-CO" sz="1400" b="1" kern="1200" dirty="0"/>
        </a:p>
        <a:p>
          <a:pPr marL="114300" lvl="1" indent="-114300" algn="just" defTabSz="622300">
            <a:lnSpc>
              <a:spcPct val="90000"/>
            </a:lnSpc>
            <a:spcBef>
              <a:spcPct val="0"/>
            </a:spcBef>
            <a:spcAft>
              <a:spcPct val="15000"/>
            </a:spcAft>
            <a:buChar char="••"/>
          </a:pPr>
          <a:r>
            <a:rPr lang="es-CO" sz="1400" b="1" kern="1200" dirty="0"/>
            <a:t>HISTORICO: </a:t>
          </a:r>
          <a:r>
            <a:rPr lang="es-CO" sz="1400" b="0" kern="1200" dirty="0"/>
            <a:t>Aplicación del método científico a problemas históricos, se fundamenta en revisión de documentos históricos, testimonios, registros, entre otros.</a:t>
          </a:r>
          <a:endParaRPr lang="es-CO" sz="1400" b="1" kern="1200" dirty="0"/>
        </a:p>
        <a:p>
          <a:pPr marL="114300" lvl="1" indent="-114300" algn="just" defTabSz="622300">
            <a:lnSpc>
              <a:spcPct val="90000"/>
            </a:lnSpc>
            <a:spcBef>
              <a:spcPct val="0"/>
            </a:spcBef>
            <a:spcAft>
              <a:spcPct val="15000"/>
            </a:spcAft>
            <a:buChar char="••"/>
          </a:pPr>
          <a:r>
            <a:rPr lang="es-CO" sz="1400" b="1" kern="1200" dirty="0"/>
            <a:t>COMPARATIVA: </a:t>
          </a:r>
          <a:r>
            <a:rPr lang="es-CO" sz="1400" b="0" kern="1200" dirty="0"/>
            <a:t>Tiene como objetivo la identificación de diferencias y semejanzas con respecto a la aparición de un evento en dos o más contextos, grupos o situaciones diferentes.</a:t>
          </a:r>
          <a:endParaRPr lang="es-CO" sz="1400" b="1" kern="1200" dirty="0"/>
        </a:p>
      </dsp:txBody>
      <dsp:txXfrm>
        <a:off x="3039491" y="180312"/>
        <a:ext cx="5464104" cy="4353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D8C5B-A7C4-49C1-897E-BB5E25CF293A}">
      <dsp:nvSpPr>
        <dsp:cNvPr id="0" name=""/>
        <dsp:cNvSpPr/>
      </dsp:nvSpPr>
      <dsp:spPr>
        <a:xfrm rot="3583233">
          <a:off x="2212546" y="3366181"/>
          <a:ext cx="1264385" cy="30761"/>
        </a:xfrm>
        <a:custGeom>
          <a:avLst/>
          <a:gdLst/>
          <a:ahLst/>
          <a:cxnLst/>
          <a:rect l="0" t="0" r="0" b="0"/>
          <a:pathLst>
            <a:path>
              <a:moveTo>
                <a:pt x="0" y="15380"/>
              </a:moveTo>
              <a:lnTo>
                <a:pt x="1264385" y="153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6F32B4-1D48-4F6C-A0EB-5908771F38E2}">
      <dsp:nvSpPr>
        <dsp:cNvPr id="0" name=""/>
        <dsp:cNvSpPr/>
      </dsp:nvSpPr>
      <dsp:spPr>
        <a:xfrm rot="1155926">
          <a:off x="2669215" y="2826028"/>
          <a:ext cx="1895173" cy="30761"/>
        </a:xfrm>
        <a:custGeom>
          <a:avLst/>
          <a:gdLst/>
          <a:ahLst/>
          <a:cxnLst/>
          <a:rect l="0" t="0" r="0" b="0"/>
          <a:pathLst>
            <a:path>
              <a:moveTo>
                <a:pt x="0" y="15380"/>
              </a:moveTo>
              <a:lnTo>
                <a:pt x="1895173" y="153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88B1B81-948C-4CB0-9441-185A50F51F00}">
      <dsp:nvSpPr>
        <dsp:cNvPr id="0" name=""/>
        <dsp:cNvSpPr/>
      </dsp:nvSpPr>
      <dsp:spPr>
        <a:xfrm rot="21534665">
          <a:off x="2722162" y="2327181"/>
          <a:ext cx="1299554" cy="30761"/>
        </a:xfrm>
        <a:custGeom>
          <a:avLst/>
          <a:gdLst/>
          <a:ahLst/>
          <a:cxnLst/>
          <a:rect l="0" t="0" r="0" b="0"/>
          <a:pathLst>
            <a:path>
              <a:moveTo>
                <a:pt x="0" y="15380"/>
              </a:moveTo>
              <a:lnTo>
                <a:pt x="1299554" y="153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8759BD4-4A16-45E6-9E63-A9C9303006AA}">
      <dsp:nvSpPr>
        <dsp:cNvPr id="0" name=""/>
        <dsp:cNvSpPr/>
      </dsp:nvSpPr>
      <dsp:spPr>
        <a:xfrm rot="20281999">
          <a:off x="2665991" y="1868189"/>
          <a:ext cx="1550691" cy="30761"/>
        </a:xfrm>
        <a:custGeom>
          <a:avLst/>
          <a:gdLst/>
          <a:ahLst/>
          <a:cxnLst/>
          <a:rect l="0" t="0" r="0" b="0"/>
          <a:pathLst>
            <a:path>
              <a:moveTo>
                <a:pt x="0" y="15380"/>
              </a:moveTo>
              <a:lnTo>
                <a:pt x="1550691" y="153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769D409-53BA-466F-825A-0ABB0714A49E}">
      <dsp:nvSpPr>
        <dsp:cNvPr id="0" name=""/>
        <dsp:cNvSpPr/>
      </dsp:nvSpPr>
      <dsp:spPr>
        <a:xfrm rot="18409664">
          <a:off x="2338965" y="1347569"/>
          <a:ext cx="1322240" cy="30761"/>
        </a:xfrm>
        <a:custGeom>
          <a:avLst/>
          <a:gdLst/>
          <a:ahLst/>
          <a:cxnLst/>
          <a:rect l="0" t="0" r="0" b="0"/>
          <a:pathLst>
            <a:path>
              <a:moveTo>
                <a:pt x="0" y="15380"/>
              </a:moveTo>
              <a:lnTo>
                <a:pt x="1322240" y="153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D5304D-3FD5-42D6-ABBE-D78CE84D1DF1}">
      <dsp:nvSpPr>
        <dsp:cNvPr id="0" name=""/>
        <dsp:cNvSpPr/>
      </dsp:nvSpPr>
      <dsp:spPr>
        <a:xfrm>
          <a:off x="1145338" y="1545464"/>
          <a:ext cx="2210405" cy="16368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11F2E3-267D-4010-B5CB-AA4BE35FE875}">
      <dsp:nvSpPr>
        <dsp:cNvPr id="0" name=""/>
        <dsp:cNvSpPr/>
      </dsp:nvSpPr>
      <dsp:spPr>
        <a:xfrm>
          <a:off x="2973416" y="58222"/>
          <a:ext cx="1401840" cy="8086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a:t>Etnográficos</a:t>
          </a:r>
        </a:p>
      </dsp:txBody>
      <dsp:txXfrm>
        <a:off x="3178711" y="176652"/>
        <a:ext cx="991250" cy="571834"/>
      </dsp:txXfrm>
    </dsp:sp>
    <dsp:sp modelId="{2279852E-FE9E-47A6-A6A7-604C9151B94F}">
      <dsp:nvSpPr>
        <dsp:cNvPr id="0" name=""/>
        <dsp:cNvSpPr/>
      </dsp:nvSpPr>
      <dsp:spPr>
        <a:xfrm>
          <a:off x="4020271" y="951059"/>
          <a:ext cx="1461012" cy="8086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a:t>Investigación acción</a:t>
          </a:r>
        </a:p>
      </dsp:txBody>
      <dsp:txXfrm>
        <a:off x="4234231" y="1069489"/>
        <a:ext cx="1033092" cy="571834"/>
      </dsp:txXfrm>
    </dsp:sp>
    <dsp:sp modelId="{AA4E2D4A-7B05-4EB7-9841-5878CB869243}">
      <dsp:nvSpPr>
        <dsp:cNvPr id="0" name=""/>
        <dsp:cNvSpPr/>
      </dsp:nvSpPr>
      <dsp:spPr>
        <a:xfrm>
          <a:off x="4020683" y="1908015"/>
          <a:ext cx="1880126" cy="8086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a:t>Historia de vida</a:t>
          </a:r>
        </a:p>
      </dsp:txBody>
      <dsp:txXfrm>
        <a:off x="4296021" y="2026445"/>
        <a:ext cx="1329450" cy="571834"/>
      </dsp:txXfrm>
    </dsp:sp>
    <dsp:sp modelId="{936C4D43-3A17-40C9-8981-F321881C9AC2}">
      <dsp:nvSpPr>
        <dsp:cNvPr id="0" name=""/>
        <dsp:cNvSpPr/>
      </dsp:nvSpPr>
      <dsp:spPr>
        <a:xfrm>
          <a:off x="4209876" y="3035574"/>
          <a:ext cx="2146737" cy="7765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a:t>Estudios de caso</a:t>
          </a:r>
        </a:p>
      </dsp:txBody>
      <dsp:txXfrm>
        <a:off x="4524258" y="3149300"/>
        <a:ext cx="1517973" cy="549121"/>
      </dsp:txXfrm>
    </dsp:sp>
    <dsp:sp modelId="{5E6D4ACD-1008-4917-84DE-331E018C7813}">
      <dsp:nvSpPr>
        <dsp:cNvPr id="0" name=""/>
        <dsp:cNvSpPr/>
      </dsp:nvSpPr>
      <dsp:spPr>
        <a:xfrm>
          <a:off x="2317478" y="3918124"/>
          <a:ext cx="2153263" cy="8086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a:t>Fenomenológicos</a:t>
          </a:r>
        </a:p>
      </dsp:txBody>
      <dsp:txXfrm>
        <a:off x="2632816" y="4036554"/>
        <a:ext cx="1522587" cy="5718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B2E5E-47A8-44C4-96B0-7AB07E5A6EF9}" type="datetimeFigureOut">
              <a:rPr lang="es-CO" smtClean="0"/>
              <a:t>02/11/2016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9310E-D3AA-4880-BFED-A83A1799E9D5}" type="slidenum">
              <a:rPr lang="es-CO" smtClean="0"/>
              <a:t>‹Nº›</a:t>
            </a:fld>
            <a:endParaRPr lang="es-CO"/>
          </a:p>
        </p:txBody>
      </p:sp>
    </p:spTree>
    <p:extLst>
      <p:ext uri="{BB962C8B-B14F-4D97-AF65-F5344CB8AC3E}">
        <p14:creationId xmlns:p14="http://schemas.microsoft.com/office/powerpoint/2010/main" val="158748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166110" y="2624456"/>
            <a:ext cx="5897880" cy="1107440"/>
          </a:xfrm>
        </p:spPr>
        <p:txBody>
          <a:bodyPr anchor="b">
            <a:normAutofit/>
          </a:bodyPr>
          <a:lstStyle>
            <a:lvl1pPr algn="ctr">
              <a:defRPr sz="3200">
                <a:solidFill>
                  <a:srgbClr val="C00000"/>
                </a:solidFill>
                <a:latin typeface="Eras Bold ITC" panose="020B0907030504020204" pitchFamily="34" charset="0"/>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406421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9EB4BF-0B7C-435B-9AA5-28895E172475}" type="datetimeFigureOut">
              <a:rPr lang="es-CO" smtClean="0"/>
              <a:t>02/11/2016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310929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9EB4BF-0B7C-435B-9AA5-28895E172475}" type="datetimeFigureOut">
              <a:rPr lang="es-CO" smtClean="0"/>
              <a:t>02/11/2016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359853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380301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71212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29EB4BF-0B7C-435B-9AA5-28895E172475}" type="datetimeFigureOut">
              <a:rPr lang="es-CO" smtClean="0"/>
              <a:t>02/11/2016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312672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29EB4BF-0B7C-435B-9AA5-28895E172475}" type="datetimeFigureOut">
              <a:rPr lang="es-CO" smtClean="0"/>
              <a:t>02/11/2016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376475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9EB4BF-0B7C-435B-9AA5-28895E172475}" type="datetimeFigureOut">
              <a:rPr lang="es-CO" smtClean="0"/>
              <a:t>02/11/2016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154343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29EB4BF-0B7C-435B-9AA5-28895E172475}" type="datetimeFigureOut">
              <a:rPr lang="es-CO" smtClean="0"/>
              <a:t>02/11/2016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206701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EB4BF-0B7C-435B-9AA5-28895E172475}" type="datetimeFigureOut">
              <a:rPr lang="es-CO" smtClean="0"/>
              <a:t>02/11/2016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59681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29EB4BF-0B7C-435B-9AA5-28895E172475}" type="datetimeFigureOut">
              <a:rPr lang="es-CO" smtClean="0"/>
              <a:t>02/11/2016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216620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29EB4BF-0B7C-435B-9AA5-28895E172475}" type="datetimeFigureOut">
              <a:rPr lang="es-CO" smtClean="0"/>
              <a:t>02/11/2016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86EF7D-4246-40A3-BDB1-7790BC7A70F6}" type="slidenum">
              <a:rPr lang="es-CO" smtClean="0"/>
              <a:t>‹Nº›</a:t>
            </a:fld>
            <a:endParaRPr lang="es-CO"/>
          </a:p>
        </p:txBody>
      </p:sp>
    </p:spTree>
    <p:extLst>
      <p:ext uri="{BB962C8B-B14F-4D97-AF65-F5344CB8AC3E}">
        <p14:creationId xmlns:p14="http://schemas.microsoft.com/office/powerpoint/2010/main" val="236212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EB4BF-0B7C-435B-9AA5-28895E172475}" type="datetimeFigureOut">
              <a:rPr lang="es-CO" smtClean="0"/>
              <a:t>02/11/2016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6EF7D-4246-40A3-BDB1-7790BC7A70F6}" type="slidenum">
              <a:rPr lang="es-CO" smtClean="0"/>
              <a:t>‹Nº›</a:t>
            </a:fld>
            <a:endParaRPr lang="es-CO"/>
          </a:p>
        </p:txBody>
      </p:sp>
    </p:spTree>
    <p:extLst>
      <p:ext uri="{BB962C8B-B14F-4D97-AF65-F5344CB8AC3E}">
        <p14:creationId xmlns:p14="http://schemas.microsoft.com/office/powerpoint/2010/main" val="3480330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08960" y="2542496"/>
            <a:ext cx="5897880" cy="986972"/>
          </a:xfrm>
        </p:spPr>
        <p:txBody>
          <a:bodyPr>
            <a:normAutofit/>
          </a:bodyPr>
          <a:lstStyle/>
          <a:p>
            <a:r>
              <a:rPr lang="es-ES" b="1" i="1" dirty="0"/>
              <a:t>CONTENIDO PROYECTO II</a:t>
            </a:r>
            <a:endParaRPr lang="es-CO" dirty="0"/>
          </a:p>
        </p:txBody>
      </p:sp>
      <p:sp>
        <p:nvSpPr>
          <p:cNvPr id="3" name="Subtítulo 2"/>
          <p:cNvSpPr>
            <a:spLocks noGrp="1"/>
          </p:cNvSpPr>
          <p:nvPr>
            <p:ph type="subTitle" idx="4294967295"/>
          </p:nvPr>
        </p:nvSpPr>
        <p:spPr>
          <a:xfrm>
            <a:off x="514803" y="4572726"/>
            <a:ext cx="8369300" cy="868362"/>
          </a:xfrm>
        </p:spPr>
        <p:txBody>
          <a:bodyPr>
            <a:noAutofit/>
          </a:bodyPr>
          <a:lstStyle/>
          <a:p>
            <a:pPr marL="0" indent="0" algn="ctr">
              <a:buNone/>
            </a:pPr>
            <a:r>
              <a:rPr lang="es-CO" b="1" dirty="0">
                <a:solidFill>
                  <a:schemeClr val="bg1"/>
                </a:solidFill>
              </a:rPr>
              <a:t>Docente:</a:t>
            </a:r>
          </a:p>
          <a:p>
            <a:pPr marL="0" indent="0" algn="ctr">
              <a:buNone/>
            </a:pPr>
            <a:r>
              <a:rPr lang="es-CO" b="1" dirty="0">
                <a:solidFill>
                  <a:schemeClr val="bg1"/>
                </a:solidFill>
              </a:rPr>
              <a:t>Angélica María Carvajal Guerrero</a:t>
            </a:r>
          </a:p>
          <a:p>
            <a:pPr marL="0" indent="0" algn="ctr">
              <a:buNone/>
            </a:pPr>
            <a:r>
              <a:rPr lang="es-CO" b="1" dirty="0">
                <a:solidFill>
                  <a:schemeClr val="bg1"/>
                </a:solidFill>
              </a:rPr>
              <a:t>B-2016</a:t>
            </a:r>
          </a:p>
        </p:txBody>
      </p:sp>
    </p:spTree>
    <p:extLst>
      <p:ext uri="{BB962C8B-B14F-4D97-AF65-F5344CB8AC3E}">
        <p14:creationId xmlns:p14="http://schemas.microsoft.com/office/powerpoint/2010/main" val="139921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dirty="0">
                <a:solidFill>
                  <a:schemeClr val="accent5">
                    <a:lumMod val="75000"/>
                  </a:schemeClr>
                </a:solidFill>
              </a:rPr>
              <a:t>DISEÑO METODOLÓGICO</a:t>
            </a:r>
          </a:p>
        </p:txBody>
      </p:sp>
      <p:sp>
        <p:nvSpPr>
          <p:cNvPr id="3" name="Marcador de contenido 2"/>
          <p:cNvSpPr>
            <a:spLocks noGrp="1"/>
          </p:cNvSpPr>
          <p:nvPr>
            <p:ph idx="1"/>
          </p:nvPr>
        </p:nvSpPr>
        <p:spPr>
          <a:xfrm>
            <a:off x="628650" y="2186234"/>
            <a:ext cx="7886700" cy="3094104"/>
          </a:xfrm>
        </p:spPr>
        <p:txBody>
          <a:bodyPr>
            <a:noAutofit/>
          </a:bodyPr>
          <a:lstStyle/>
          <a:p>
            <a:pPr marL="0" indent="0" algn="just">
              <a:buNone/>
            </a:pPr>
            <a:r>
              <a:rPr lang="es-CO" dirty="0"/>
              <a:t>Es  un aspecto del proyecto de investigación en donde se conciben y se describen de forma detallada un conjunto de técnicas, procedimientos, instrumentos y materiales utilizados por el investigador/es para recolectar la información necesaria que permita generar una respuesta a la problemática planteada en la investigación.</a:t>
            </a:r>
          </a:p>
        </p:txBody>
      </p:sp>
    </p:spTree>
    <p:extLst>
      <p:ext uri="{BB962C8B-B14F-4D97-AF65-F5344CB8AC3E}">
        <p14:creationId xmlns:p14="http://schemas.microsoft.com/office/powerpoint/2010/main" val="187337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dirty="0">
                <a:solidFill>
                  <a:schemeClr val="accent5">
                    <a:lumMod val="75000"/>
                  </a:schemeClr>
                </a:solidFill>
              </a:rPr>
              <a:t>COMPONENTES DEL DISEÑO METODOLÓGICO</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899194566"/>
              </p:ext>
            </p:extLst>
          </p:nvPr>
        </p:nvGraphicFramePr>
        <p:xfrm>
          <a:off x="628649" y="1825624"/>
          <a:ext cx="8116105" cy="3866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015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dirty="0">
                <a:solidFill>
                  <a:schemeClr val="accent5">
                    <a:lumMod val="75000"/>
                  </a:schemeClr>
                </a:solidFill>
              </a:rPr>
              <a:t>Tipo de investigación</a:t>
            </a:r>
          </a:p>
        </p:txBody>
      </p:sp>
      <p:sp>
        <p:nvSpPr>
          <p:cNvPr id="3" name="Marcador de contenido 2"/>
          <p:cNvSpPr>
            <a:spLocks noGrp="1"/>
          </p:cNvSpPr>
          <p:nvPr>
            <p:ph idx="1"/>
          </p:nvPr>
        </p:nvSpPr>
        <p:spPr/>
        <p:txBody>
          <a:bodyPr/>
          <a:lstStyle/>
          <a:p>
            <a:pPr marL="0" indent="0" algn="just">
              <a:buNone/>
            </a:pPr>
            <a:endParaRPr lang="es-CO" dirty="0"/>
          </a:p>
          <a:p>
            <a:pPr marL="0" indent="0" algn="just">
              <a:buNone/>
            </a:pPr>
            <a:endParaRPr lang="es-CO" dirty="0"/>
          </a:p>
          <a:p>
            <a:pPr marL="0" indent="0" algn="just">
              <a:buNone/>
            </a:pPr>
            <a:r>
              <a:rPr lang="es-CO" dirty="0"/>
              <a:t>Es el nivel de profundidad que adquiere una investigación.</a:t>
            </a:r>
          </a:p>
        </p:txBody>
      </p:sp>
    </p:spTree>
    <p:extLst>
      <p:ext uri="{BB962C8B-B14F-4D97-AF65-F5344CB8AC3E}">
        <p14:creationId xmlns:p14="http://schemas.microsoft.com/office/powerpoint/2010/main" val="289587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529" y="197702"/>
            <a:ext cx="7886700" cy="678062"/>
          </a:xfrm>
        </p:spPr>
        <p:txBody>
          <a:bodyPr>
            <a:normAutofit/>
          </a:bodyPr>
          <a:lstStyle/>
          <a:p>
            <a:pPr algn="ctr"/>
            <a:r>
              <a:rPr lang="es-CO" sz="3200" dirty="0">
                <a:solidFill>
                  <a:schemeClr val="accent5">
                    <a:lumMod val="75000"/>
                  </a:schemeClr>
                </a:solidFill>
              </a:rPr>
              <a:t>Clasificación</a:t>
            </a:r>
            <a:r>
              <a:rPr lang="es-CO" sz="2400" dirty="0">
                <a:solidFill>
                  <a:schemeClr val="accent5">
                    <a:lumMod val="75000"/>
                  </a:schemeClr>
                </a:solidFill>
              </a:rPr>
              <a:t>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03853366"/>
              </p:ext>
            </p:extLst>
          </p:nvPr>
        </p:nvGraphicFramePr>
        <p:xfrm>
          <a:off x="283335" y="991673"/>
          <a:ext cx="8757633" cy="453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94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14673896"/>
              </p:ext>
            </p:extLst>
          </p:nvPr>
        </p:nvGraphicFramePr>
        <p:xfrm>
          <a:off x="283335" y="991673"/>
          <a:ext cx="8757633" cy="453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4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08246418"/>
              </p:ext>
            </p:extLst>
          </p:nvPr>
        </p:nvGraphicFramePr>
        <p:xfrm>
          <a:off x="283335" y="669701"/>
          <a:ext cx="8757633" cy="4855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29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061158168"/>
              </p:ext>
            </p:extLst>
          </p:nvPr>
        </p:nvGraphicFramePr>
        <p:xfrm>
          <a:off x="283335" y="991673"/>
          <a:ext cx="8757633" cy="453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17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dirty="0">
                <a:solidFill>
                  <a:schemeClr val="accent5">
                    <a:lumMod val="75000"/>
                  </a:schemeClr>
                </a:solidFill>
              </a:rPr>
              <a:t>Método de Investigación </a:t>
            </a:r>
          </a:p>
        </p:txBody>
      </p:sp>
      <p:sp>
        <p:nvSpPr>
          <p:cNvPr id="3" name="Marcador de contenido 2"/>
          <p:cNvSpPr>
            <a:spLocks noGrp="1"/>
          </p:cNvSpPr>
          <p:nvPr>
            <p:ph idx="1"/>
          </p:nvPr>
        </p:nvSpPr>
        <p:spPr/>
        <p:txBody>
          <a:bodyPr/>
          <a:lstStyle/>
          <a:p>
            <a:pPr marL="0" indent="0" algn="just">
              <a:buNone/>
            </a:pPr>
            <a:endParaRPr lang="es-CO" dirty="0"/>
          </a:p>
          <a:p>
            <a:pPr marL="0" indent="0" algn="just">
              <a:buNone/>
            </a:pPr>
            <a:r>
              <a:rPr lang="es-CO" dirty="0"/>
              <a:t>Es el plan que elabora el investigador para recolectar  la información. Además, el diseño indica el ¿Dónde?, se va a recolectar la información, así también la frecuencia, en la que el investigador se acerca a la información. </a:t>
            </a:r>
          </a:p>
        </p:txBody>
      </p:sp>
    </p:spTree>
    <p:extLst>
      <p:ext uri="{BB962C8B-B14F-4D97-AF65-F5344CB8AC3E}">
        <p14:creationId xmlns:p14="http://schemas.microsoft.com/office/powerpoint/2010/main" val="385205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78" y="943683"/>
            <a:ext cx="2359249" cy="858367"/>
          </a:xfrm>
        </p:spPr>
        <p:txBody>
          <a:bodyPr>
            <a:normAutofit fontScale="90000"/>
          </a:bodyPr>
          <a:lstStyle/>
          <a:p>
            <a:pPr algn="ctr"/>
            <a:r>
              <a:rPr lang="es-CO" sz="1400" dirty="0">
                <a:solidFill>
                  <a:schemeClr val="accent5">
                    <a:lumMod val="75000"/>
                  </a:schemeClr>
                </a:solidFill>
              </a:rPr>
              <a:t>Enfoque cuantitativo</a:t>
            </a:r>
            <a:br>
              <a:rPr lang="es-CO" sz="1400" dirty="0">
                <a:solidFill>
                  <a:schemeClr val="accent5">
                    <a:lumMod val="75000"/>
                  </a:schemeClr>
                </a:solidFill>
              </a:rPr>
            </a:br>
            <a:r>
              <a:rPr lang="es-CO" sz="1400" dirty="0">
                <a:solidFill>
                  <a:schemeClr val="accent5">
                    <a:lumMod val="75000"/>
                  </a:schemeClr>
                </a:solidFill>
              </a:rPr>
              <a:t>Se realiza una diferenciación en los estudios de acuerdo con el grado de manipulación</a:t>
            </a:r>
          </a:p>
        </p:txBody>
      </p:sp>
      <p:sp>
        <p:nvSpPr>
          <p:cNvPr id="11" name="Text Box 8"/>
          <p:cNvSpPr txBox="1">
            <a:spLocks noChangeArrowheads="1"/>
          </p:cNvSpPr>
          <p:nvPr/>
        </p:nvSpPr>
        <p:spPr bwMode="auto">
          <a:xfrm>
            <a:off x="90153" y="2567588"/>
            <a:ext cx="2133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400" dirty="0">
                <a:solidFill>
                  <a:schemeClr val="accent2"/>
                </a:solidFill>
                <a:latin typeface="Century Gothic" panose="020B0502020202020204" pitchFamily="34" charset="0"/>
              </a:rPr>
              <a:t>DIEÑO DE CAMPO</a:t>
            </a:r>
          </a:p>
          <a:p>
            <a:pPr algn="just">
              <a:spcBef>
                <a:spcPct val="50000"/>
              </a:spcBef>
            </a:pPr>
            <a:r>
              <a:rPr lang="es-ES_tradnl" sz="1200" dirty="0">
                <a:latin typeface="Century Gothic" panose="020B0502020202020204" pitchFamily="34" charset="0"/>
              </a:rPr>
              <a:t>El investigador se introduce en el lugar del estudio con el fin de describir, analizar, evaluar y precisar un evento de estudio haciendo uso de los diversos métodos derivados de los paradigmas de la investigación científica</a:t>
            </a:r>
            <a:endParaRPr lang="es-ES" sz="1200" dirty="0">
              <a:latin typeface="Century Gothic" panose="020B0502020202020204" pitchFamily="34" charset="0"/>
            </a:endParaRPr>
          </a:p>
        </p:txBody>
      </p:sp>
      <p:sp>
        <p:nvSpPr>
          <p:cNvPr id="12" name="AutoShape 22"/>
          <p:cNvSpPr>
            <a:spLocks/>
          </p:cNvSpPr>
          <p:nvPr/>
        </p:nvSpPr>
        <p:spPr bwMode="auto">
          <a:xfrm>
            <a:off x="2336576" y="437882"/>
            <a:ext cx="174803" cy="5318973"/>
          </a:xfrm>
          <a:prstGeom prst="leftBrace">
            <a:avLst>
              <a:gd name="adj1" fmla="val 19166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 name="Text Box 10"/>
          <p:cNvSpPr txBox="1">
            <a:spLocks noChangeArrowheads="1"/>
          </p:cNvSpPr>
          <p:nvPr/>
        </p:nvSpPr>
        <p:spPr bwMode="auto">
          <a:xfrm>
            <a:off x="2540009" y="861189"/>
            <a:ext cx="1640584" cy="102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_tradnl" sz="1100" dirty="0">
                <a:solidFill>
                  <a:schemeClr val="accent2"/>
                </a:solidFill>
                <a:latin typeface="Century Gothic" panose="020B0502020202020204" pitchFamily="34" charset="0"/>
              </a:rPr>
              <a:t>No experimental</a:t>
            </a:r>
          </a:p>
          <a:p>
            <a:pPr algn="just">
              <a:spcBef>
                <a:spcPct val="50000"/>
              </a:spcBef>
            </a:pPr>
            <a:r>
              <a:rPr lang="es-ES_tradnl" sz="1100" dirty="0">
                <a:latin typeface="Century Gothic" panose="020B0502020202020204" pitchFamily="34" charset="0"/>
              </a:rPr>
              <a:t>Observa fenómenos tal como se dan en su contexto natural y los analiza</a:t>
            </a:r>
            <a:endParaRPr lang="es-ES" sz="1100" dirty="0">
              <a:latin typeface="Century Gothic" panose="020B0502020202020204" pitchFamily="34" charset="0"/>
            </a:endParaRPr>
          </a:p>
        </p:txBody>
      </p:sp>
      <p:sp>
        <p:nvSpPr>
          <p:cNvPr id="14" name="AutoShape 11"/>
          <p:cNvSpPr>
            <a:spLocks/>
          </p:cNvSpPr>
          <p:nvPr/>
        </p:nvSpPr>
        <p:spPr bwMode="auto">
          <a:xfrm>
            <a:off x="4180935" y="263705"/>
            <a:ext cx="204318" cy="2492373"/>
          </a:xfrm>
          <a:prstGeom prst="leftBrace">
            <a:avLst>
              <a:gd name="adj1" fmla="val 7500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5" name="CuadroTexto 14"/>
          <p:cNvSpPr txBox="1"/>
          <p:nvPr/>
        </p:nvSpPr>
        <p:spPr>
          <a:xfrm>
            <a:off x="4355737" y="497898"/>
            <a:ext cx="1687133" cy="532453"/>
          </a:xfrm>
          <a:prstGeom prst="rect">
            <a:avLst/>
          </a:prstGeom>
          <a:noFill/>
        </p:spPr>
        <p:txBody>
          <a:bodyPr wrap="square" rtlCol="0">
            <a:spAutoFit/>
          </a:bodyPr>
          <a:lstStyle/>
          <a:p>
            <a:pPr algn="just">
              <a:spcBef>
                <a:spcPct val="50000"/>
              </a:spcBef>
              <a:buFontTx/>
              <a:buChar char="•"/>
            </a:pPr>
            <a:r>
              <a:rPr lang="es-ES_tradnl" sz="1100" dirty="0">
                <a:solidFill>
                  <a:schemeClr val="accent2"/>
                </a:solidFill>
                <a:latin typeface="Century Gothic" panose="020B0502020202020204" pitchFamily="34" charset="0"/>
              </a:rPr>
              <a:t>Transeccional</a:t>
            </a:r>
          </a:p>
          <a:p>
            <a:pPr algn="just">
              <a:lnSpc>
                <a:spcPct val="30000"/>
              </a:lnSpc>
              <a:spcBef>
                <a:spcPct val="50000"/>
              </a:spcBef>
            </a:pPr>
            <a:r>
              <a:rPr lang="es-ES_tradnl" sz="1100" dirty="0">
                <a:latin typeface="Century Gothic" panose="020B0502020202020204" pitchFamily="34" charset="0"/>
              </a:rPr>
              <a:t>Recolectan datos </a:t>
            </a:r>
          </a:p>
          <a:p>
            <a:pPr algn="just">
              <a:lnSpc>
                <a:spcPct val="30000"/>
              </a:lnSpc>
              <a:spcBef>
                <a:spcPct val="50000"/>
              </a:spcBef>
            </a:pPr>
            <a:r>
              <a:rPr lang="es-ES_tradnl" sz="1100" dirty="0">
                <a:latin typeface="Century Gothic" panose="020B0502020202020204" pitchFamily="34" charset="0"/>
              </a:rPr>
              <a:t>En un único momento</a:t>
            </a:r>
          </a:p>
        </p:txBody>
      </p:sp>
      <p:sp>
        <p:nvSpPr>
          <p:cNvPr id="16" name="AutoShape 21"/>
          <p:cNvSpPr>
            <a:spLocks noChangeArrowheads="1"/>
          </p:cNvSpPr>
          <p:nvPr/>
        </p:nvSpPr>
        <p:spPr bwMode="auto">
          <a:xfrm>
            <a:off x="5965596" y="687924"/>
            <a:ext cx="838200" cy="152400"/>
          </a:xfrm>
          <a:prstGeom prst="rightArrow">
            <a:avLst>
              <a:gd name="adj1" fmla="val 50000"/>
              <a:gd name="adj2" fmla="val 1375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7" name="Text Box 6"/>
          <p:cNvSpPr txBox="1">
            <a:spLocks noChangeArrowheads="1"/>
          </p:cNvSpPr>
          <p:nvPr/>
        </p:nvSpPr>
        <p:spPr bwMode="auto">
          <a:xfrm>
            <a:off x="6881070" y="415321"/>
            <a:ext cx="2086923" cy="102335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p>
            <a:pPr algn="just">
              <a:spcBef>
                <a:spcPct val="50000"/>
              </a:spcBef>
            </a:pPr>
            <a:r>
              <a:rPr lang="es-ES_tradnl" sz="1100" dirty="0">
                <a:solidFill>
                  <a:schemeClr val="accent2"/>
                </a:solidFill>
                <a:latin typeface="Century Gothic" panose="020B0502020202020204" pitchFamily="34" charset="0"/>
              </a:rPr>
              <a:t>Descriptivo</a:t>
            </a:r>
            <a:r>
              <a:rPr lang="es-ES_tradnl" sz="1100" dirty="0">
                <a:latin typeface="Century Gothic" panose="020B0502020202020204" pitchFamily="34" charset="0"/>
              </a:rPr>
              <a:t>:</a:t>
            </a:r>
            <a:r>
              <a:rPr lang="es-ES_tradnl" sz="1100" b="0" dirty="0">
                <a:latin typeface="Century Gothic" panose="020B0502020202020204" pitchFamily="34" charset="0"/>
              </a:rPr>
              <a:t> </a:t>
            </a:r>
            <a:r>
              <a:rPr lang="es-ES_tradnl" sz="1100" dirty="0">
                <a:latin typeface="Century Gothic" panose="020B0502020202020204" pitchFamily="34" charset="0"/>
              </a:rPr>
              <a:t>describen la incidencia de una variable</a:t>
            </a:r>
          </a:p>
          <a:p>
            <a:pPr algn="just">
              <a:spcBef>
                <a:spcPct val="50000"/>
              </a:spcBef>
            </a:pPr>
            <a:r>
              <a:rPr lang="es-ES_tradnl" sz="1100" dirty="0" err="1">
                <a:solidFill>
                  <a:schemeClr val="accent2"/>
                </a:solidFill>
                <a:latin typeface="Century Gothic" panose="020B0502020202020204" pitchFamily="34" charset="0"/>
              </a:rPr>
              <a:t>Correlacional</a:t>
            </a:r>
            <a:r>
              <a:rPr lang="es-ES_tradnl" sz="1100" dirty="0">
                <a:latin typeface="Century Gothic" panose="020B0502020202020204" pitchFamily="34" charset="0"/>
              </a:rPr>
              <a:t>:</a:t>
            </a:r>
            <a:r>
              <a:rPr lang="es-ES_tradnl" sz="1100" b="0" dirty="0">
                <a:latin typeface="Century Gothic" panose="020B0502020202020204" pitchFamily="34" charset="0"/>
              </a:rPr>
              <a:t> </a:t>
            </a:r>
            <a:r>
              <a:rPr lang="es-ES_tradnl" sz="1100" dirty="0">
                <a:latin typeface="Century Gothic" panose="020B0502020202020204" pitchFamily="34" charset="0"/>
              </a:rPr>
              <a:t>describen relaciones causales entre variables.</a:t>
            </a:r>
            <a:endParaRPr lang="es-ES" sz="1100" dirty="0">
              <a:latin typeface="Century Gothic" panose="020B0502020202020204" pitchFamily="34" charset="0"/>
            </a:endParaRPr>
          </a:p>
        </p:txBody>
      </p:sp>
      <p:sp>
        <p:nvSpPr>
          <p:cNvPr id="18" name="CuadroTexto 17"/>
          <p:cNvSpPr txBox="1"/>
          <p:nvPr/>
        </p:nvSpPr>
        <p:spPr>
          <a:xfrm>
            <a:off x="4385253" y="1914534"/>
            <a:ext cx="1802504" cy="413959"/>
          </a:xfrm>
          <a:prstGeom prst="rect">
            <a:avLst/>
          </a:prstGeom>
          <a:noFill/>
        </p:spPr>
        <p:txBody>
          <a:bodyPr wrap="square" rtlCol="0">
            <a:spAutoFit/>
          </a:bodyPr>
          <a:lstStyle/>
          <a:p>
            <a:pPr>
              <a:lnSpc>
                <a:spcPct val="30000"/>
              </a:lnSpc>
              <a:spcBef>
                <a:spcPct val="50000"/>
              </a:spcBef>
              <a:buFontTx/>
              <a:buChar char="•"/>
            </a:pPr>
            <a:r>
              <a:rPr lang="es-ES_tradnl" sz="1100" dirty="0">
                <a:solidFill>
                  <a:schemeClr val="accent2"/>
                </a:solidFill>
                <a:latin typeface="Century Gothic" panose="020B0502020202020204" pitchFamily="34" charset="0"/>
              </a:rPr>
              <a:t>Longitudinal</a:t>
            </a:r>
          </a:p>
          <a:p>
            <a:pPr>
              <a:lnSpc>
                <a:spcPct val="30000"/>
              </a:lnSpc>
              <a:spcBef>
                <a:spcPct val="50000"/>
              </a:spcBef>
            </a:pPr>
            <a:r>
              <a:rPr lang="es-ES_tradnl" sz="1100" dirty="0">
                <a:latin typeface="Century Gothic" panose="020B0502020202020204" pitchFamily="34" charset="0"/>
              </a:rPr>
              <a:t>Analizan cambios </a:t>
            </a:r>
          </a:p>
          <a:p>
            <a:pPr>
              <a:lnSpc>
                <a:spcPct val="30000"/>
              </a:lnSpc>
              <a:spcBef>
                <a:spcPct val="50000"/>
              </a:spcBef>
            </a:pPr>
            <a:r>
              <a:rPr lang="es-ES_tradnl" sz="1100" dirty="0">
                <a:latin typeface="Century Gothic" panose="020B0502020202020204" pitchFamily="34" charset="0"/>
              </a:rPr>
              <a:t>a través del tiempo</a:t>
            </a:r>
            <a:endParaRPr lang="es-ES" sz="1100" dirty="0">
              <a:latin typeface="Century Gothic" panose="020B0502020202020204" pitchFamily="34" charset="0"/>
            </a:endParaRPr>
          </a:p>
        </p:txBody>
      </p:sp>
      <p:sp>
        <p:nvSpPr>
          <p:cNvPr id="19" name="AutoShape 20"/>
          <p:cNvSpPr>
            <a:spLocks noChangeArrowheads="1"/>
          </p:cNvSpPr>
          <p:nvPr/>
        </p:nvSpPr>
        <p:spPr bwMode="auto">
          <a:xfrm>
            <a:off x="5965596" y="1998373"/>
            <a:ext cx="762000" cy="152400"/>
          </a:xfrm>
          <a:prstGeom prst="rightArrow">
            <a:avLst>
              <a:gd name="adj1" fmla="val 50000"/>
              <a:gd name="adj2" fmla="val 1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0" name="Text Box 7" descr="Papel bouquet"/>
          <p:cNvSpPr txBox="1">
            <a:spLocks noChangeArrowheads="1"/>
          </p:cNvSpPr>
          <p:nvPr/>
        </p:nvSpPr>
        <p:spPr bwMode="auto">
          <a:xfrm>
            <a:off x="6838412" y="1798147"/>
            <a:ext cx="2172237" cy="769441"/>
          </a:xfrm>
          <a:prstGeom prst="rect">
            <a:avLst/>
          </a:prstGeom>
          <a:noFill/>
          <a:ln w="12700">
            <a:solidFill>
              <a:schemeClr val="tx1"/>
            </a:solidFill>
            <a:miter lim="800000"/>
            <a:headEnd/>
            <a:tailEnd/>
          </a:ln>
          <a:effectLst/>
          <a:extLst>
            <a:ext uri="{909E8E84-426E-40DD-AFC4-6F175D3DCCD1}">
              <a14:hiddenFill xmlns:a14="http://schemas.microsoft.com/office/drawing/2010/main">
                <a:blipFill dpi="0" rotWithShape="0">
                  <a:blip r:embed="rId4"/>
                  <a:srcRect/>
                  <a:tile tx="0" ty="0" sx="100000" sy="100000" flip="none" algn="tl"/>
                </a:blip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p>
            <a:pPr algn="just">
              <a:spcBef>
                <a:spcPct val="50000"/>
              </a:spcBef>
            </a:pPr>
            <a:r>
              <a:rPr lang="es-ES_tradnl" sz="1100" dirty="0">
                <a:latin typeface="Century Gothic" panose="020B0502020202020204" pitchFamily="34" charset="0"/>
              </a:rPr>
              <a:t>Tendencia: población</a:t>
            </a:r>
          </a:p>
          <a:p>
            <a:pPr algn="just">
              <a:spcBef>
                <a:spcPct val="50000"/>
              </a:spcBef>
            </a:pPr>
            <a:r>
              <a:rPr lang="es-ES_tradnl" sz="1100" dirty="0">
                <a:latin typeface="Century Gothic" panose="020B0502020202020204" pitchFamily="34" charset="0"/>
              </a:rPr>
              <a:t>De evolución: subpoblación</a:t>
            </a:r>
          </a:p>
          <a:p>
            <a:pPr algn="just">
              <a:spcBef>
                <a:spcPct val="50000"/>
              </a:spcBef>
            </a:pPr>
            <a:r>
              <a:rPr lang="es-ES_tradnl" sz="1100" dirty="0">
                <a:latin typeface="Century Gothic" panose="020B0502020202020204" pitchFamily="34" charset="0"/>
              </a:rPr>
              <a:t>Panel: mismos sujetos</a:t>
            </a:r>
            <a:endParaRPr lang="es-ES" sz="1100" dirty="0">
              <a:latin typeface="Century Gothic" panose="020B0502020202020204" pitchFamily="34" charset="0"/>
            </a:endParaRPr>
          </a:p>
        </p:txBody>
      </p:sp>
      <p:sp>
        <p:nvSpPr>
          <p:cNvPr id="21" name="AutoShape 11"/>
          <p:cNvSpPr>
            <a:spLocks/>
          </p:cNvSpPr>
          <p:nvPr/>
        </p:nvSpPr>
        <p:spPr bwMode="auto">
          <a:xfrm>
            <a:off x="4196621" y="3087552"/>
            <a:ext cx="204318" cy="2492373"/>
          </a:xfrm>
          <a:prstGeom prst="leftBrace">
            <a:avLst>
              <a:gd name="adj1" fmla="val 7500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2" name="Text Box 8"/>
          <p:cNvSpPr txBox="1">
            <a:spLocks noChangeArrowheads="1"/>
          </p:cNvSpPr>
          <p:nvPr/>
        </p:nvSpPr>
        <p:spPr bwMode="auto">
          <a:xfrm>
            <a:off x="2576071" y="3822059"/>
            <a:ext cx="1568459" cy="102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_tradnl" sz="1100" dirty="0">
                <a:solidFill>
                  <a:schemeClr val="accent2"/>
                </a:solidFill>
                <a:latin typeface="Century Gothic" panose="020B0502020202020204" pitchFamily="34" charset="0"/>
              </a:rPr>
              <a:t>Experimental</a:t>
            </a:r>
          </a:p>
          <a:p>
            <a:pPr algn="just">
              <a:spcBef>
                <a:spcPct val="50000"/>
              </a:spcBef>
            </a:pPr>
            <a:r>
              <a:rPr lang="es-ES_tradnl" sz="1100" dirty="0">
                <a:latin typeface="Century Gothic" panose="020B0502020202020204" pitchFamily="34" charset="0"/>
              </a:rPr>
              <a:t>Se construye una situación en la que son expuestos varios individuos</a:t>
            </a:r>
            <a:endParaRPr lang="es-ES" sz="1100" dirty="0">
              <a:latin typeface="Century Gothic" panose="020B0502020202020204" pitchFamily="34" charset="0"/>
            </a:endParaRPr>
          </a:p>
        </p:txBody>
      </p:sp>
      <p:sp>
        <p:nvSpPr>
          <p:cNvPr id="23" name="CuadroTexto 22"/>
          <p:cNvSpPr txBox="1"/>
          <p:nvPr/>
        </p:nvSpPr>
        <p:spPr>
          <a:xfrm>
            <a:off x="4675031" y="3754075"/>
            <a:ext cx="3760631" cy="1723549"/>
          </a:xfrm>
          <a:prstGeom prst="rect">
            <a:avLst/>
          </a:prstGeom>
          <a:noFill/>
        </p:spPr>
        <p:txBody>
          <a:bodyPr wrap="square" rtlCol="0">
            <a:spAutoFit/>
          </a:bodyPr>
          <a:lstStyle/>
          <a:p>
            <a:pPr algn="just">
              <a:spcBef>
                <a:spcPct val="50000"/>
              </a:spcBef>
              <a:buFontTx/>
              <a:buChar char="•"/>
            </a:pPr>
            <a:r>
              <a:rPr lang="es-ES_tradnl" sz="1400" dirty="0">
                <a:solidFill>
                  <a:schemeClr val="accent2"/>
                </a:solidFill>
                <a:latin typeface="Century Gothic" panose="020B0502020202020204" pitchFamily="34" charset="0"/>
              </a:rPr>
              <a:t>Experimento: </a:t>
            </a:r>
            <a:r>
              <a:rPr lang="es-ES_tradnl" sz="1400" dirty="0">
                <a:latin typeface="Century Gothic" panose="020B0502020202020204" pitchFamily="34" charset="0"/>
              </a:rPr>
              <a:t>estudios explicativos</a:t>
            </a:r>
          </a:p>
          <a:p>
            <a:pPr algn="just">
              <a:spcBef>
                <a:spcPct val="50000"/>
              </a:spcBef>
              <a:buFontTx/>
              <a:buChar char="•"/>
            </a:pPr>
            <a:r>
              <a:rPr lang="es-ES_tradnl" sz="1400" dirty="0">
                <a:solidFill>
                  <a:schemeClr val="accent2"/>
                </a:solidFill>
                <a:latin typeface="Century Gothic" panose="020B0502020202020204" pitchFamily="34" charset="0"/>
              </a:rPr>
              <a:t>Preexperiementos: </a:t>
            </a:r>
            <a:r>
              <a:rPr lang="es-ES_tradnl" sz="1400" dirty="0">
                <a:latin typeface="Century Gothic" panose="020B0502020202020204" pitchFamily="34" charset="0"/>
              </a:rPr>
              <a:t>exploratorios y descriptivos</a:t>
            </a:r>
            <a:r>
              <a:rPr lang="es-ES_tradnl" sz="1400" dirty="0">
                <a:solidFill>
                  <a:schemeClr val="accent2"/>
                </a:solidFill>
                <a:latin typeface="Century Gothic" panose="020B0502020202020204" pitchFamily="34" charset="0"/>
              </a:rPr>
              <a:t>.</a:t>
            </a:r>
          </a:p>
          <a:p>
            <a:pPr algn="just">
              <a:spcBef>
                <a:spcPct val="50000"/>
              </a:spcBef>
              <a:buFontTx/>
              <a:buChar char="•"/>
            </a:pPr>
            <a:r>
              <a:rPr lang="es-ES_tradnl" sz="1400" dirty="0">
                <a:solidFill>
                  <a:schemeClr val="accent2"/>
                </a:solidFill>
                <a:latin typeface="Century Gothic" panose="020B0502020202020204" pitchFamily="34" charset="0"/>
              </a:rPr>
              <a:t>Cuasiexperimentos: </a:t>
            </a:r>
            <a:r>
              <a:rPr lang="es-ES_tradnl" sz="1400" dirty="0">
                <a:latin typeface="Century Gothic" panose="020B0502020202020204" pitchFamily="34" charset="0"/>
              </a:rPr>
              <a:t>estudios correlacionales o explicativos</a:t>
            </a:r>
            <a:r>
              <a:rPr lang="es-ES_tradnl" dirty="0">
                <a:latin typeface="Century Gothic" panose="020B0502020202020204" pitchFamily="34" charset="0"/>
              </a:rPr>
              <a:t>.</a:t>
            </a:r>
          </a:p>
          <a:p>
            <a:pPr algn="just"/>
            <a:endParaRPr lang="es-CO" dirty="0"/>
          </a:p>
        </p:txBody>
      </p:sp>
    </p:spTree>
    <p:extLst>
      <p:ext uri="{BB962C8B-B14F-4D97-AF65-F5344CB8AC3E}">
        <p14:creationId xmlns:p14="http://schemas.microsoft.com/office/powerpoint/2010/main" val="935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ppt_w</p:attrName>
                                        </p:attrNameLst>
                                      </p:cBhvr>
                                      <p:tavLst>
                                        <p:tav tm="0">
                                          <p:val>
                                            <p:fltVal val="0"/>
                                          </p:val>
                                        </p:tav>
                                        <p:tav tm="100000">
                                          <p:val>
                                            <p:strVal val="#ppt_w"/>
                                          </p:val>
                                        </p:tav>
                                      </p:tavLst>
                                    </p:anim>
                                    <p:anim calcmode="lin" valueType="num">
                                      <p:cBhvr>
                                        <p:cTn id="46" dur="1000" fill="hold"/>
                                        <p:tgtEl>
                                          <p:spTgt spid="17"/>
                                        </p:tgtEl>
                                        <p:attrNameLst>
                                          <p:attrName>ppt_h</p:attrName>
                                        </p:attrNameLst>
                                      </p:cBhvr>
                                      <p:tavLst>
                                        <p:tav tm="0">
                                          <p:val>
                                            <p:fltVal val="0"/>
                                          </p:val>
                                        </p:tav>
                                        <p:tav tm="100000">
                                          <p:val>
                                            <p:strVal val="#ppt_h"/>
                                          </p:val>
                                        </p:tav>
                                      </p:tavLst>
                                    </p:anim>
                                    <p:anim calcmode="lin" valueType="num">
                                      <p:cBhvr>
                                        <p:cTn id="47"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0-#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 calcmode="lin" valueType="num">
                                      <p:cBhvr>
                                        <p:cTn id="6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fltVal val="0"/>
                                          </p:val>
                                        </p:tav>
                                        <p:tav tm="100000">
                                          <p:val>
                                            <p:strVal val="#ppt_w"/>
                                          </p:val>
                                        </p:tav>
                                      </p:tavLst>
                                    </p:anim>
                                    <p:anim calcmode="lin" valueType="num">
                                      <p:cBhvr>
                                        <p:cTn id="76" dur="1000" fill="hold"/>
                                        <p:tgtEl>
                                          <p:spTgt spid="22"/>
                                        </p:tgtEl>
                                        <p:attrNameLst>
                                          <p:attrName>ppt_h</p:attrName>
                                        </p:attrNameLst>
                                      </p:cBhvr>
                                      <p:tavLst>
                                        <p:tav tm="0">
                                          <p:val>
                                            <p:fltVal val="0"/>
                                          </p:val>
                                        </p:tav>
                                        <p:tav tm="100000">
                                          <p:val>
                                            <p:strVal val="#ppt_h"/>
                                          </p:val>
                                        </p:tav>
                                      </p:tavLst>
                                    </p:anim>
                                    <p:anim calcmode="lin" valueType="num">
                                      <p:cBhvr>
                                        <p:cTn id="77"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2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nimBg="1"/>
      <p:bldP spid="13" grpId="0" autoUpdateAnimBg="0"/>
      <p:bldP spid="14" grpId="0" animBg="1"/>
      <p:bldP spid="16" grpId="0" animBg="1"/>
      <p:bldP spid="17" grpId="0" animBg="1" autoUpdateAnimBg="0"/>
      <p:bldP spid="19" grpId="0" animBg="1"/>
      <p:bldP spid="20" grpId="0" animBg="1" autoUpdateAnimBg="0"/>
      <p:bldP spid="21" grpId="0" animBg="1"/>
      <p:bldP spid="2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980985098"/>
              </p:ext>
            </p:extLst>
          </p:nvPr>
        </p:nvGraphicFramePr>
        <p:xfrm>
          <a:off x="628650" y="901521"/>
          <a:ext cx="7886700" cy="4727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453480" y="583074"/>
            <a:ext cx="2359249" cy="1284363"/>
          </a:xfrm>
        </p:spPr>
        <p:txBody>
          <a:bodyPr>
            <a:normAutofit/>
          </a:bodyPr>
          <a:lstStyle/>
          <a:p>
            <a:pPr algn="ctr"/>
            <a:r>
              <a:rPr lang="es-CO" sz="1400" dirty="0">
                <a:solidFill>
                  <a:schemeClr val="accent5">
                    <a:lumMod val="75000"/>
                  </a:schemeClr>
                </a:solidFill>
              </a:rPr>
              <a:t>Enfoque cualitativo</a:t>
            </a:r>
            <a:br>
              <a:rPr lang="es-CO" sz="1400" dirty="0">
                <a:solidFill>
                  <a:schemeClr val="accent5">
                    <a:lumMod val="75000"/>
                  </a:schemeClr>
                </a:solidFill>
              </a:rPr>
            </a:br>
            <a:r>
              <a:rPr lang="es-CO" sz="1400" dirty="0">
                <a:solidFill>
                  <a:schemeClr val="accent5">
                    <a:lumMod val="75000"/>
                  </a:schemeClr>
                </a:solidFill>
              </a:rPr>
              <a:t>Describe a profundidad los fenómenos sociales en su contexto original, se exime de cualquier elemento estadístico.  </a:t>
            </a:r>
          </a:p>
        </p:txBody>
      </p:sp>
      <p:sp>
        <p:nvSpPr>
          <p:cNvPr id="7" name="CuadroTexto 6"/>
          <p:cNvSpPr txBox="1"/>
          <p:nvPr/>
        </p:nvSpPr>
        <p:spPr>
          <a:xfrm>
            <a:off x="321972" y="2562895"/>
            <a:ext cx="1712890" cy="954107"/>
          </a:xfrm>
          <a:prstGeom prst="rect">
            <a:avLst/>
          </a:prstGeom>
          <a:noFill/>
        </p:spPr>
        <p:txBody>
          <a:bodyPr wrap="square" rtlCol="0">
            <a:spAutoFit/>
          </a:bodyPr>
          <a:lstStyle/>
          <a:p>
            <a:pPr algn="ctr"/>
            <a:r>
              <a:rPr lang="es-CO" sz="2800" dirty="0">
                <a:solidFill>
                  <a:schemeClr val="accent5">
                    <a:lumMod val="75000"/>
                  </a:schemeClr>
                </a:solidFill>
              </a:rPr>
              <a:t>Diseño de Campo</a:t>
            </a:r>
          </a:p>
        </p:txBody>
      </p:sp>
    </p:spTree>
    <p:extLst>
      <p:ext uri="{BB962C8B-B14F-4D97-AF65-F5344CB8AC3E}">
        <p14:creationId xmlns:p14="http://schemas.microsoft.com/office/powerpoint/2010/main" val="207954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500062"/>
            <a:ext cx="7886700" cy="1325563"/>
          </a:xfrm>
        </p:spPr>
        <p:txBody>
          <a:bodyPr/>
          <a:lstStyle/>
          <a:p>
            <a:pPr algn="ctr"/>
            <a:r>
              <a:rPr lang="es-CO" dirty="0"/>
              <a:t/>
            </a:r>
            <a:br>
              <a:rPr lang="es-CO" dirty="0"/>
            </a:br>
            <a:endParaRPr lang="es-CO" dirty="0"/>
          </a:p>
        </p:txBody>
      </p:sp>
      <p:sp>
        <p:nvSpPr>
          <p:cNvPr id="3" name="Marcador de contenido 2"/>
          <p:cNvSpPr>
            <a:spLocks noGrp="1"/>
          </p:cNvSpPr>
          <p:nvPr>
            <p:ph idx="1"/>
          </p:nvPr>
        </p:nvSpPr>
        <p:spPr/>
        <p:txBody>
          <a:bodyPr>
            <a:normAutofit/>
          </a:bodyPr>
          <a:lstStyle/>
          <a:p>
            <a:pPr marL="0" indent="0" algn="just">
              <a:buNone/>
            </a:pPr>
            <a:endParaRPr lang="es-CO" dirty="0"/>
          </a:p>
          <a:p>
            <a:pPr marL="0" indent="0">
              <a:buNone/>
            </a:pPr>
            <a:endParaRPr lang="es-CO" dirty="0"/>
          </a:p>
        </p:txBody>
      </p:sp>
      <p:sp>
        <p:nvSpPr>
          <p:cNvPr id="4" name="CuadroTexto 3"/>
          <p:cNvSpPr txBox="1"/>
          <p:nvPr/>
        </p:nvSpPr>
        <p:spPr>
          <a:xfrm>
            <a:off x="1958453" y="639623"/>
            <a:ext cx="5227093" cy="954107"/>
          </a:xfrm>
          <a:prstGeom prst="rect">
            <a:avLst/>
          </a:prstGeom>
          <a:noFill/>
        </p:spPr>
        <p:txBody>
          <a:bodyPr wrap="square" rtlCol="0">
            <a:spAutoFit/>
          </a:bodyPr>
          <a:lstStyle/>
          <a:p>
            <a:pPr algn="ctr"/>
            <a:r>
              <a:rPr lang="es-CO" sz="2800" dirty="0">
                <a:solidFill>
                  <a:schemeClr val="accent1">
                    <a:lumMod val="50000"/>
                  </a:schemeClr>
                </a:solidFill>
                <a:latin typeface="Arial" panose="020B0604020202020204" pitchFamily="34" charset="0"/>
                <a:cs typeface="Arial" panose="020B0604020202020204" pitchFamily="34" charset="0"/>
              </a:rPr>
              <a:t>RUTA FORMATIVA  Proyecto II FECHAS PARCIALES</a:t>
            </a:r>
          </a:p>
        </p:txBody>
      </p:sp>
      <p:graphicFrame>
        <p:nvGraphicFramePr>
          <p:cNvPr id="5" name="Diagrama 4"/>
          <p:cNvGraphicFramePr/>
          <p:nvPr>
            <p:extLst>
              <p:ext uri="{D42A27DB-BD31-4B8C-83A1-F6EECF244321}">
                <p14:modId xmlns:p14="http://schemas.microsoft.com/office/powerpoint/2010/main" val="1483236271"/>
              </p:ext>
            </p:extLst>
          </p:nvPr>
        </p:nvGraphicFramePr>
        <p:xfrm>
          <a:off x="481263" y="1411705"/>
          <a:ext cx="8034088" cy="4363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34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39590408"/>
              </p:ext>
            </p:extLst>
          </p:nvPr>
        </p:nvGraphicFramePr>
        <p:xfrm>
          <a:off x="360609" y="553792"/>
          <a:ext cx="8448540" cy="5075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40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13528732"/>
              </p:ext>
            </p:extLst>
          </p:nvPr>
        </p:nvGraphicFramePr>
        <p:xfrm>
          <a:off x="360609" y="553792"/>
          <a:ext cx="8448540" cy="5075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712890" y="618186"/>
            <a:ext cx="6362163" cy="584775"/>
          </a:xfrm>
          <a:prstGeom prst="rect">
            <a:avLst/>
          </a:prstGeom>
          <a:noFill/>
        </p:spPr>
        <p:txBody>
          <a:bodyPr wrap="square" rtlCol="0">
            <a:spAutoFit/>
          </a:bodyPr>
          <a:lstStyle/>
          <a:p>
            <a:pPr algn="ctr"/>
            <a:r>
              <a:rPr lang="es-CO" sz="3200" b="1" dirty="0" smtClean="0"/>
              <a:t>POBLACION Y MUESTRA</a:t>
            </a:r>
            <a:endParaRPr lang="es-CO" sz="3200" b="1" dirty="0"/>
          </a:p>
        </p:txBody>
      </p:sp>
    </p:spTree>
    <p:extLst>
      <p:ext uri="{BB962C8B-B14F-4D97-AF65-F5344CB8AC3E}">
        <p14:creationId xmlns:p14="http://schemas.microsoft.com/office/powerpoint/2010/main" val="2581493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2890" y="618186"/>
            <a:ext cx="6362163" cy="1077218"/>
          </a:xfrm>
          <a:prstGeom prst="rect">
            <a:avLst/>
          </a:prstGeom>
          <a:noFill/>
        </p:spPr>
        <p:txBody>
          <a:bodyPr wrap="square" rtlCol="0">
            <a:spAutoFit/>
          </a:bodyPr>
          <a:lstStyle/>
          <a:p>
            <a:pPr algn="ctr"/>
            <a:r>
              <a:rPr lang="es-CO" sz="3200" b="1" dirty="0" smtClean="0"/>
              <a:t>FORMULA PARA HALLAR LA MUESTRA</a:t>
            </a:r>
            <a:endParaRPr lang="es-CO" sz="32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64" t="21576" r="66458" b="67946"/>
          <a:stretch/>
        </p:blipFill>
        <p:spPr bwMode="auto">
          <a:xfrm>
            <a:off x="2884026" y="1783450"/>
            <a:ext cx="3348507" cy="105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1216" y="2942547"/>
            <a:ext cx="7920507" cy="3323987"/>
          </a:xfrm>
          <a:prstGeom prst="rect">
            <a:avLst/>
          </a:prstGeom>
          <a:noFill/>
        </p:spPr>
        <p:txBody>
          <a:bodyPr wrap="square" rtlCol="0">
            <a:spAutoFit/>
          </a:bodyPr>
          <a:lstStyle/>
          <a:p>
            <a:pPr algn="just">
              <a:lnSpc>
                <a:spcPct val="150000"/>
              </a:lnSpc>
            </a:pPr>
            <a:r>
              <a:rPr lang="es-CO" sz="1200" b="1" dirty="0"/>
              <a:t>N:</a:t>
            </a:r>
            <a:r>
              <a:rPr lang="es-CO" sz="1200" dirty="0"/>
              <a:t> es el tamaño de la población o universo (número total de posibles encuestados).</a:t>
            </a:r>
          </a:p>
          <a:p>
            <a:pPr algn="just">
              <a:lnSpc>
                <a:spcPct val="150000"/>
              </a:lnSpc>
            </a:pPr>
            <a:r>
              <a:rPr lang="es-CO" sz="1200" b="1" dirty="0"/>
              <a:t>k:</a:t>
            </a:r>
            <a:r>
              <a:rPr lang="es-CO" sz="1200" dirty="0"/>
              <a:t> es una constante que depende del nivel de confianza que asignemos. El nivel de confianza indica la probabilidad de que los resultados de nuestra investigación sean ciertos: un 95,5 % de confianza es lo mismo que decir que nos podemos equivocar con una probabilidad del 4,5</a:t>
            </a:r>
            <a:r>
              <a:rPr lang="es-CO" sz="1200" dirty="0" smtClean="0"/>
              <a:t>%.</a:t>
            </a:r>
          </a:p>
          <a:p>
            <a:pPr algn="just">
              <a:lnSpc>
                <a:spcPct val="150000"/>
              </a:lnSpc>
            </a:pPr>
            <a:r>
              <a:rPr lang="es-CO" sz="1200" b="1" dirty="0"/>
              <a:t>e:</a:t>
            </a:r>
            <a:r>
              <a:rPr lang="es-CO" sz="1200" dirty="0"/>
              <a:t> es el error </a:t>
            </a:r>
            <a:r>
              <a:rPr lang="es-CO" sz="1200" dirty="0" err="1"/>
              <a:t>muestral</a:t>
            </a:r>
            <a:r>
              <a:rPr lang="es-CO" sz="1200" dirty="0"/>
              <a:t> deseado. El error </a:t>
            </a:r>
            <a:r>
              <a:rPr lang="es-CO" sz="1200" dirty="0" err="1"/>
              <a:t>muestral</a:t>
            </a:r>
            <a:r>
              <a:rPr lang="es-CO" sz="1200" dirty="0"/>
              <a:t> es la diferencia que puede haber entre el resultado que obtenemos preguntando a una muestra de la población y el que obtendríamos si preguntáramos al total de ella</a:t>
            </a:r>
            <a:r>
              <a:rPr lang="es-CO" sz="1200" dirty="0" smtClean="0"/>
              <a:t>.</a:t>
            </a:r>
          </a:p>
          <a:p>
            <a:pPr algn="just">
              <a:lnSpc>
                <a:spcPct val="150000"/>
              </a:lnSpc>
            </a:pPr>
            <a:r>
              <a:rPr lang="es-CO" sz="1200" b="1" dirty="0"/>
              <a:t>p:</a:t>
            </a:r>
            <a:r>
              <a:rPr lang="es-CO" sz="1200" dirty="0"/>
              <a:t> es la proporción de individuos que poseen en la población la característica de estudio. Este dato es generalmente desconocido y se suele suponer que p=q=0.5 que es la opción más segura.</a:t>
            </a:r>
          </a:p>
          <a:p>
            <a:pPr algn="just">
              <a:lnSpc>
                <a:spcPct val="150000"/>
              </a:lnSpc>
            </a:pPr>
            <a:r>
              <a:rPr lang="es-CO" sz="1200" b="1" dirty="0"/>
              <a:t>q:</a:t>
            </a:r>
            <a:r>
              <a:rPr lang="es-CO" sz="1200" dirty="0"/>
              <a:t> es la proporción de individuos que no poseen esa característica, es decir, es 1-p.</a:t>
            </a:r>
          </a:p>
          <a:p>
            <a:pPr algn="just">
              <a:lnSpc>
                <a:spcPct val="150000"/>
              </a:lnSpc>
            </a:pPr>
            <a:r>
              <a:rPr lang="es-CO" sz="1200" b="1" dirty="0"/>
              <a:t>n:</a:t>
            </a:r>
            <a:r>
              <a:rPr lang="es-CO" sz="1200" dirty="0"/>
              <a:t> es el tamaño de la muestra (número de encuestas que vamos a hacer).</a:t>
            </a:r>
          </a:p>
          <a:p>
            <a:pPr algn="just"/>
            <a:endParaRPr lang="es-CO" sz="1200" dirty="0"/>
          </a:p>
          <a:p>
            <a:endParaRPr lang="es-CO" dirty="0"/>
          </a:p>
        </p:txBody>
      </p:sp>
    </p:spTree>
    <p:extLst>
      <p:ext uri="{BB962C8B-B14F-4D97-AF65-F5344CB8AC3E}">
        <p14:creationId xmlns:p14="http://schemas.microsoft.com/office/powerpoint/2010/main" val="4001915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58343" y="746975"/>
            <a:ext cx="6362163" cy="584775"/>
          </a:xfrm>
          <a:prstGeom prst="rect">
            <a:avLst/>
          </a:prstGeom>
          <a:noFill/>
        </p:spPr>
        <p:txBody>
          <a:bodyPr wrap="square" rtlCol="0">
            <a:spAutoFit/>
          </a:bodyPr>
          <a:lstStyle/>
          <a:p>
            <a:pPr algn="ctr"/>
            <a:r>
              <a:rPr lang="es-CO" sz="3200" b="1" dirty="0" smtClean="0"/>
              <a:t>INTERVALO DE CONFIANZA</a:t>
            </a:r>
            <a:endParaRPr lang="es-CO" sz="3200" b="1" dirty="0"/>
          </a:p>
        </p:txBody>
      </p:sp>
      <p:pic>
        <p:nvPicPr>
          <p:cNvPr id="6" name="5 Imagen"/>
          <p:cNvPicPr/>
          <p:nvPr/>
        </p:nvPicPr>
        <p:blipFill rotWithShape="1">
          <a:blip r:embed="rId2">
            <a:extLst>
              <a:ext uri="{28A0092B-C50C-407E-A947-70E740481C1C}">
                <a14:useLocalDpi xmlns:a14="http://schemas.microsoft.com/office/drawing/2010/main" val="0"/>
              </a:ext>
            </a:extLst>
          </a:blip>
          <a:srcRect l="14099" t="54381" r="37492" b="34743"/>
          <a:stretch/>
        </p:blipFill>
        <p:spPr bwMode="auto">
          <a:xfrm>
            <a:off x="618185" y="2047743"/>
            <a:ext cx="8036417" cy="24083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5513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28650" y="365126"/>
            <a:ext cx="7886700" cy="1325563"/>
          </a:xfrm>
        </p:spPr>
        <p:txBody>
          <a:bodyPr>
            <a:normAutofit/>
          </a:bodyPr>
          <a:lstStyle/>
          <a:p>
            <a:pPr algn="ctr"/>
            <a:r>
              <a:rPr lang="es-CO" sz="3200" dirty="0" smtClean="0">
                <a:solidFill>
                  <a:schemeClr val="accent5">
                    <a:lumMod val="75000"/>
                  </a:schemeClr>
                </a:solidFill>
              </a:rPr>
              <a:t>Tipo de Estudio</a:t>
            </a:r>
            <a:r>
              <a:rPr lang="es-CO" sz="3200" dirty="0">
                <a:solidFill>
                  <a:schemeClr val="accent5">
                    <a:lumMod val="75000"/>
                  </a:schemeClr>
                </a:solidFill>
              </a:rPr>
              <a:t> </a:t>
            </a:r>
          </a:p>
        </p:txBody>
      </p:sp>
      <p:sp>
        <p:nvSpPr>
          <p:cNvPr id="6" name="Text Box 3"/>
          <p:cNvSpPr txBox="1">
            <a:spLocks noChangeArrowheads="1"/>
          </p:cNvSpPr>
          <p:nvPr/>
        </p:nvSpPr>
        <p:spPr bwMode="auto">
          <a:xfrm>
            <a:off x="904744" y="2204434"/>
            <a:ext cx="2514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s-ES_tradnl" b="0" dirty="0"/>
              <a:t> </a:t>
            </a:r>
            <a:r>
              <a:rPr lang="es-ES_tradnl" dirty="0">
                <a:latin typeface="Century Gothic" panose="020B0502020202020204" pitchFamily="34" charset="0"/>
              </a:rPr>
              <a:t>Exploratorio</a:t>
            </a:r>
          </a:p>
          <a:p>
            <a:pPr>
              <a:spcBef>
                <a:spcPct val="50000"/>
              </a:spcBef>
              <a:buFontTx/>
              <a:buChar char="•"/>
            </a:pPr>
            <a:r>
              <a:rPr lang="es-ES_tradnl" dirty="0">
                <a:latin typeface="Century Gothic" panose="020B0502020202020204" pitchFamily="34" charset="0"/>
              </a:rPr>
              <a:t> Descriptivo</a:t>
            </a:r>
          </a:p>
          <a:p>
            <a:pPr>
              <a:spcBef>
                <a:spcPct val="50000"/>
              </a:spcBef>
              <a:buFontTx/>
              <a:buChar char="•"/>
            </a:pPr>
            <a:r>
              <a:rPr lang="es-ES_tradnl" dirty="0">
                <a:latin typeface="Century Gothic" panose="020B0502020202020204" pitchFamily="34" charset="0"/>
              </a:rPr>
              <a:t> </a:t>
            </a:r>
            <a:r>
              <a:rPr lang="es-ES_tradnl" dirty="0" err="1">
                <a:latin typeface="Century Gothic" panose="020B0502020202020204" pitchFamily="34" charset="0"/>
              </a:rPr>
              <a:t>Correlacional</a:t>
            </a:r>
            <a:endParaRPr lang="es-ES_tradnl" dirty="0">
              <a:latin typeface="Century Gothic" panose="020B0502020202020204" pitchFamily="34" charset="0"/>
            </a:endParaRPr>
          </a:p>
          <a:p>
            <a:pPr>
              <a:spcBef>
                <a:spcPct val="50000"/>
              </a:spcBef>
              <a:buFontTx/>
              <a:buChar char="•"/>
            </a:pPr>
            <a:r>
              <a:rPr lang="es-ES_tradnl" dirty="0">
                <a:latin typeface="Century Gothic" panose="020B0502020202020204" pitchFamily="34" charset="0"/>
              </a:rPr>
              <a:t> Explicativo</a:t>
            </a:r>
            <a:endParaRPr lang="es-ES" dirty="0">
              <a:latin typeface="Century Gothic" panose="020B0502020202020204" pitchFamily="34" charset="0"/>
            </a:endParaRPr>
          </a:p>
        </p:txBody>
      </p:sp>
      <p:sp>
        <p:nvSpPr>
          <p:cNvPr id="7" name="AutoShape 7"/>
          <p:cNvSpPr>
            <a:spLocks/>
          </p:cNvSpPr>
          <p:nvPr/>
        </p:nvSpPr>
        <p:spPr bwMode="auto">
          <a:xfrm>
            <a:off x="3124198" y="2094897"/>
            <a:ext cx="228600" cy="2209800"/>
          </a:xfrm>
          <a:prstGeom prst="rightBrace">
            <a:avLst>
              <a:gd name="adj1" fmla="val 80556"/>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8" name="Text Box 6"/>
          <p:cNvSpPr txBox="1">
            <a:spLocks noChangeArrowheads="1"/>
          </p:cNvSpPr>
          <p:nvPr/>
        </p:nvSpPr>
        <p:spPr bwMode="auto">
          <a:xfrm>
            <a:off x="3644721" y="2204433"/>
            <a:ext cx="4419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i="1" dirty="0" smtClean="0">
                <a:solidFill>
                  <a:srgbClr val="0000FF"/>
                </a:solidFill>
                <a:latin typeface="Century Gothic" panose="020B0502020202020204" pitchFamily="34" charset="0"/>
              </a:rPr>
              <a:t>Del </a:t>
            </a:r>
            <a:r>
              <a:rPr lang="es-ES_tradnl" i="1" dirty="0">
                <a:solidFill>
                  <a:srgbClr val="0000FF"/>
                </a:solidFill>
                <a:latin typeface="Century Gothic" panose="020B0502020202020204" pitchFamily="34" charset="0"/>
              </a:rPr>
              <a:t>tipo de estudio depende la estrategia de investigación.</a:t>
            </a:r>
          </a:p>
          <a:p>
            <a:pPr algn="ctr">
              <a:spcBef>
                <a:spcPct val="50000"/>
              </a:spcBef>
            </a:pPr>
            <a:r>
              <a:rPr lang="es-ES_tradnl" i="1" dirty="0">
                <a:solidFill>
                  <a:srgbClr val="0000FF"/>
                </a:solidFill>
                <a:latin typeface="Century Gothic" panose="020B0502020202020204" pitchFamily="34" charset="0"/>
              </a:rPr>
              <a:t>El diseño es diferente en cada tipo de estudio</a:t>
            </a:r>
            <a:r>
              <a:rPr lang="es-ES_tradnl" i="1" dirty="0">
                <a:latin typeface="Century Gothic" panose="020B0502020202020204" pitchFamily="34" charset="0"/>
              </a:rPr>
              <a:t>.</a:t>
            </a:r>
            <a:endParaRPr lang="es-ES" i="1" dirty="0">
              <a:latin typeface="Century Gothic" panose="020B0502020202020204" pitchFamily="34" charset="0"/>
            </a:endParaRPr>
          </a:p>
        </p:txBody>
      </p:sp>
    </p:spTree>
    <p:extLst>
      <p:ext uri="{BB962C8B-B14F-4D97-AF65-F5344CB8AC3E}">
        <p14:creationId xmlns:p14="http://schemas.microsoft.com/office/powerpoint/2010/main" val="13463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ppt_x</p:attrName>
                                        </p:attrNameLst>
                                      </p:cBhvr>
                                      <p:tavLst>
                                        <p:tav tm="0">
                                          <p:val>
                                            <p:fltVal val="0.5"/>
                                          </p:val>
                                        </p:tav>
                                        <p:tav tm="100000">
                                          <p:val>
                                            <p:strVal val="#ppt_x"/>
                                          </p:val>
                                        </p:tav>
                                      </p:tavLst>
                                    </p:anim>
                                    <p:anim calcmode="lin" valueType="num">
                                      <p:cBhvr>
                                        <p:cTn id="10" dur="3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 fill="hold"/>
                                        <p:tgtEl>
                                          <p:spTgt spid="8"/>
                                        </p:tgtEl>
                                        <p:attrNameLst>
                                          <p:attrName>ppt_x</p:attrName>
                                        </p:attrNameLst>
                                      </p:cBhvr>
                                      <p:tavLst>
                                        <p:tav tm="0">
                                          <p:val>
                                            <p:strVal val="#ppt_x"/>
                                          </p:val>
                                        </p:tav>
                                        <p:tav tm="100000">
                                          <p:val>
                                            <p:strVal val="#ppt_x"/>
                                          </p:val>
                                        </p:tav>
                                      </p:tavLst>
                                    </p:anim>
                                    <p:anim calcmode="lin" valueType="num">
                                      <p:cBhvr additive="base">
                                        <p:cTn id="24" dur="3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p:bldP spid="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Papel bouquet"/>
          <p:cNvSpPr>
            <a:spLocks noGrp="1" noChangeArrowheads="1"/>
          </p:cNvSpPr>
          <p:nvPr>
            <p:ph type="title"/>
          </p:nvPr>
        </p:nvSpPr>
        <p:spPr>
          <a:xfrm>
            <a:off x="685800" y="609600"/>
            <a:ext cx="7772400" cy="762000"/>
          </a:xfrm>
          <a:blipFill dpi="0" rotWithShape="0">
            <a:blip r:embed="rId3"/>
            <a:srcRect/>
            <a:tile tx="0" ty="0" sx="100000" sy="100000" flip="none" algn="tl"/>
          </a:blipFill>
          <a:effectLst>
            <a:outerShdw dist="107763" dir="18900000" algn="ctr" rotWithShape="0">
              <a:schemeClr val="bg2"/>
            </a:outerShdw>
          </a:effectLst>
        </p:spPr>
        <p:txBody>
          <a:bodyPr/>
          <a:lstStyle/>
          <a:p>
            <a:pPr algn="ctr"/>
            <a:r>
              <a:rPr lang="es-ES_tradnl" sz="3600" b="1" i="1" dirty="0"/>
              <a:t>ESTUDIO EXPLORATORIO</a:t>
            </a:r>
            <a:endParaRPr lang="es-ES" sz="3600" b="1" i="1" dirty="0"/>
          </a:p>
        </p:txBody>
      </p:sp>
      <p:sp>
        <p:nvSpPr>
          <p:cNvPr id="8" name="Rectangle 3"/>
          <p:cNvSpPr txBox="1">
            <a:spLocks noChangeArrowheads="1"/>
          </p:cNvSpPr>
          <p:nvPr/>
        </p:nvSpPr>
        <p:spPr>
          <a:xfrm>
            <a:off x="685800" y="2063023"/>
            <a:ext cx="7772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_tradnl" sz="1800" dirty="0" smtClean="0">
                <a:latin typeface="+mj-lt"/>
              </a:rPr>
              <a:t>Se efectúan cuando el objetivo es examinar un tema o problema de investigación poco estudiado o que no ha sido abordado antes.</a:t>
            </a:r>
          </a:p>
          <a:p>
            <a:pPr algn="just">
              <a:lnSpc>
                <a:spcPct val="150000"/>
              </a:lnSpc>
            </a:pPr>
            <a:r>
              <a:rPr lang="es-ES_tradnl" sz="1800" dirty="0" smtClean="0">
                <a:latin typeface="+mj-lt"/>
              </a:rPr>
              <a:t>Sirven para familiarizarnos con fenómenos relativamente desconocidos.</a:t>
            </a:r>
          </a:p>
          <a:p>
            <a:pPr algn="just">
              <a:lnSpc>
                <a:spcPct val="150000"/>
              </a:lnSpc>
            </a:pPr>
            <a:r>
              <a:rPr lang="es-ES_tradnl" sz="1800" dirty="0" smtClean="0">
                <a:latin typeface="+mj-lt"/>
              </a:rPr>
              <a:t>En pocas ocasiones constituyen un fin en sí mismos.</a:t>
            </a:r>
          </a:p>
          <a:p>
            <a:pPr algn="just">
              <a:lnSpc>
                <a:spcPct val="150000"/>
              </a:lnSpc>
            </a:pPr>
            <a:r>
              <a:rPr lang="es-ES_tradnl" sz="1800" dirty="0" smtClean="0">
                <a:latin typeface="+mj-lt"/>
              </a:rPr>
              <a:t>Su metodología es más flexible y son más amplios.</a:t>
            </a:r>
          </a:p>
          <a:p>
            <a:pPr algn="just">
              <a:lnSpc>
                <a:spcPct val="150000"/>
              </a:lnSpc>
            </a:pPr>
            <a:r>
              <a:rPr lang="es-ES_tradnl" sz="1800" dirty="0" smtClean="0">
                <a:latin typeface="+mj-lt"/>
              </a:rPr>
              <a:t>Implica mayor riesgo y requiere gran paciencia, serenidad y receptividad por parte del investigador.</a:t>
            </a:r>
          </a:p>
          <a:p>
            <a:endParaRPr lang="es-ES" sz="1800" b="1" i="1" dirty="0">
              <a:latin typeface="Century Gothic" panose="020B0502020202020204" pitchFamily="34" charset="0"/>
            </a:endParaRPr>
          </a:p>
        </p:txBody>
      </p:sp>
    </p:spTree>
    <p:extLst>
      <p:ext uri="{BB962C8B-B14F-4D97-AF65-F5344CB8AC3E}">
        <p14:creationId xmlns:p14="http://schemas.microsoft.com/office/powerpoint/2010/main" val="30442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dissolve">
                                      <p:cBhvr>
                                        <p:cTn id="7" dur="3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iterate type="wd">
                                    <p:tmPct val="10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3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4" dur="3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5" dur="3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iterate type="wd">
                                    <p:tmPct val="100000"/>
                                  </p:iterate>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3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3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2" dur="300" fill="hold"/>
                                        <p:tgtEl>
                                          <p:spTgt spid="8">
                                            <p:txEl>
                                              <p:pRg st="1" end="1"/>
                                            </p:txEl>
                                          </p:spTgt>
                                        </p:tgtEl>
                                        <p:attrNameLst>
                                          <p:attrName>ppt_x</p:attrName>
                                        </p:attrNameLst>
                                      </p:cBhvr>
                                      <p:tavLst>
                                        <p:tav tm="0">
                                          <p:val>
                                            <p:fltVal val="0.5"/>
                                          </p:val>
                                        </p:tav>
                                        <p:tav tm="100000">
                                          <p:val>
                                            <p:strVal val="#ppt_x"/>
                                          </p:val>
                                        </p:tav>
                                      </p:tavLst>
                                    </p:anim>
                                    <p:anim calcmode="lin" valueType="num">
                                      <p:cBhvr>
                                        <p:cTn id="23" dur="300" fill="hold"/>
                                        <p:tgtEl>
                                          <p:spTgt spid="8">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iterate type="wd">
                                    <p:tmPct val="100000"/>
                                  </p:iterate>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3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3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0" dur="300" fill="hold"/>
                                        <p:tgtEl>
                                          <p:spTgt spid="8">
                                            <p:txEl>
                                              <p:pRg st="2" end="2"/>
                                            </p:txEl>
                                          </p:spTgt>
                                        </p:tgtEl>
                                        <p:attrNameLst>
                                          <p:attrName>ppt_x</p:attrName>
                                        </p:attrNameLst>
                                      </p:cBhvr>
                                      <p:tavLst>
                                        <p:tav tm="0">
                                          <p:val>
                                            <p:fltVal val="0.5"/>
                                          </p:val>
                                        </p:tav>
                                        <p:tav tm="100000">
                                          <p:val>
                                            <p:strVal val="#ppt_x"/>
                                          </p:val>
                                        </p:tav>
                                      </p:tavLst>
                                    </p:anim>
                                    <p:anim calcmode="lin" valueType="num">
                                      <p:cBhvr>
                                        <p:cTn id="31" dur="300" fill="hold"/>
                                        <p:tgtEl>
                                          <p:spTgt spid="8">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528" fill="hold" grpId="0" nodeType="clickEffect">
                                  <p:stCondLst>
                                    <p:cond delay="0"/>
                                  </p:stCondLst>
                                  <p:iterate type="wd">
                                    <p:tmPct val="100000"/>
                                  </p:iterate>
                                  <p:childTnLst>
                                    <p:set>
                                      <p:cBhvr>
                                        <p:cTn id="35" dur="1" fill="hold">
                                          <p:stCondLst>
                                            <p:cond delay="0"/>
                                          </p:stCondLst>
                                        </p:cTn>
                                        <p:tgtEl>
                                          <p:spTgt spid="8">
                                            <p:txEl>
                                              <p:pRg st="3" end="3"/>
                                            </p:txEl>
                                          </p:spTgt>
                                        </p:tgtEl>
                                        <p:attrNameLst>
                                          <p:attrName>style.visibility</p:attrName>
                                        </p:attrNameLst>
                                      </p:cBhvr>
                                      <p:to>
                                        <p:strVal val="visible"/>
                                      </p:to>
                                    </p:set>
                                    <p:anim calcmode="lin" valueType="num">
                                      <p:cBhvr>
                                        <p:cTn id="36" dur="3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7" dur="3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8" dur="300" fill="hold"/>
                                        <p:tgtEl>
                                          <p:spTgt spid="8">
                                            <p:txEl>
                                              <p:pRg st="3" end="3"/>
                                            </p:txEl>
                                          </p:spTgt>
                                        </p:tgtEl>
                                        <p:attrNameLst>
                                          <p:attrName>ppt_x</p:attrName>
                                        </p:attrNameLst>
                                      </p:cBhvr>
                                      <p:tavLst>
                                        <p:tav tm="0">
                                          <p:val>
                                            <p:fltVal val="0.5"/>
                                          </p:val>
                                        </p:tav>
                                        <p:tav tm="100000">
                                          <p:val>
                                            <p:strVal val="#ppt_x"/>
                                          </p:val>
                                        </p:tav>
                                      </p:tavLst>
                                    </p:anim>
                                    <p:anim calcmode="lin" valueType="num">
                                      <p:cBhvr>
                                        <p:cTn id="39" dur="300" fill="hold"/>
                                        <p:tgtEl>
                                          <p:spTgt spid="8">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528" fill="hold" grpId="0" nodeType="clickEffect">
                                  <p:stCondLst>
                                    <p:cond delay="0"/>
                                  </p:stCondLst>
                                  <p:iterate type="wd">
                                    <p:tmPct val="100000"/>
                                  </p:iterate>
                                  <p:childTnLst>
                                    <p:set>
                                      <p:cBhvr>
                                        <p:cTn id="43" dur="1" fill="hold">
                                          <p:stCondLst>
                                            <p:cond delay="0"/>
                                          </p:stCondLst>
                                        </p:cTn>
                                        <p:tgtEl>
                                          <p:spTgt spid="8">
                                            <p:txEl>
                                              <p:pRg st="4" end="4"/>
                                            </p:txEl>
                                          </p:spTgt>
                                        </p:tgtEl>
                                        <p:attrNameLst>
                                          <p:attrName>style.visibility</p:attrName>
                                        </p:attrNameLst>
                                      </p:cBhvr>
                                      <p:to>
                                        <p:strVal val="visible"/>
                                      </p:to>
                                    </p:set>
                                    <p:anim calcmode="lin" valueType="num">
                                      <p:cBhvr>
                                        <p:cTn id="44" dur="3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5" dur="300" fill="hold"/>
                                        <p:tgtEl>
                                          <p:spTgt spid="8">
                                            <p:txEl>
                                              <p:pRg st="4" end="4"/>
                                            </p:txEl>
                                          </p:spTgt>
                                        </p:tgtEl>
                                        <p:attrNameLst>
                                          <p:attrName>ppt_h</p:attrName>
                                        </p:attrNameLst>
                                      </p:cBhvr>
                                      <p:tavLst>
                                        <p:tav tm="0">
                                          <p:val>
                                            <p:fltVal val="0"/>
                                          </p:val>
                                        </p:tav>
                                        <p:tav tm="100000">
                                          <p:val>
                                            <p:strVal val="#ppt_h"/>
                                          </p:val>
                                        </p:tav>
                                      </p:tavLst>
                                    </p:anim>
                                    <p:anim calcmode="lin" valueType="num">
                                      <p:cBhvr>
                                        <p:cTn id="46" dur="300" fill="hold"/>
                                        <p:tgtEl>
                                          <p:spTgt spid="8">
                                            <p:txEl>
                                              <p:pRg st="4" end="4"/>
                                            </p:txEl>
                                          </p:spTgt>
                                        </p:tgtEl>
                                        <p:attrNameLst>
                                          <p:attrName>ppt_x</p:attrName>
                                        </p:attrNameLst>
                                      </p:cBhvr>
                                      <p:tavLst>
                                        <p:tav tm="0">
                                          <p:val>
                                            <p:fltVal val="0.5"/>
                                          </p:val>
                                        </p:tav>
                                        <p:tav tm="100000">
                                          <p:val>
                                            <p:strVal val="#ppt_x"/>
                                          </p:val>
                                        </p:tav>
                                      </p:tavLst>
                                    </p:anim>
                                    <p:anim calcmode="lin" valueType="num">
                                      <p:cBhvr>
                                        <p:cTn id="47" dur="300" fill="hold"/>
                                        <p:tgtEl>
                                          <p:spTgt spid="8">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Papel bouquet"/>
          <p:cNvSpPr>
            <a:spLocks noGrp="1" noChangeArrowheads="1"/>
          </p:cNvSpPr>
          <p:nvPr>
            <p:ph type="title"/>
          </p:nvPr>
        </p:nvSpPr>
        <p:spPr>
          <a:xfrm>
            <a:off x="685800" y="609599"/>
            <a:ext cx="7772400" cy="704045"/>
          </a:xfrm>
          <a:blipFill dpi="0" rotWithShape="0">
            <a:blip r:embed="rId3"/>
            <a:srcRect/>
            <a:tile tx="0" ty="0" sx="100000" sy="100000" flip="none" algn="tl"/>
          </a:blipFill>
          <a:ln w="19050">
            <a:solidFill>
              <a:schemeClr val="tx1"/>
            </a:solidFill>
            <a:miter lim="800000"/>
            <a:headEnd/>
            <a:tailEnd/>
          </a:ln>
          <a:effectLst>
            <a:outerShdw dist="107763" dir="18900000" algn="ctr" rotWithShape="0">
              <a:schemeClr val="bg2"/>
            </a:outerShdw>
          </a:effectLst>
        </p:spPr>
        <p:txBody>
          <a:bodyPr>
            <a:noAutofit/>
          </a:bodyPr>
          <a:lstStyle/>
          <a:p>
            <a:pPr algn="ctr"/>
            <a:r>
              <a:rPr lang="es-ES_tradnl" sz="3600" b="1" i="1" dirty="0"/>
              <a:t>ESTUDIO DESCRIPTIVO</a:t>
            </a:r>
            <a:endParaRPr lang="es-ES" sz="3600" b="1" i="1" dirty="0"/>
          </a:p>
        </p:txBody>
      </p:sp>
      <p:sp>
        <p:nvSpPr>
          <p:cNvPr id="7" name="Rectangle 3"/>
          <p:cNvSpPr txBox="1">
            <a:spLocks noChangeArrowheads="1"/>
          </p:cNvSpPr>
          <p:nvPr/>
        </p:nvSpPr>
        <p:spPr>
          <a:xfrm>
            <a:off x="685800" y="2078864"/>
            <a:ext cx="7772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2000" b="1" i="1" smtClean="0">
                <a:latin typeface="Century Gothic" panose="020B0502020202020204" pitchFamily="34" charset="0"/>
              </a:rPr>
              <a:t>El propósito es describir situaciones y eventos. Decir cómo es y cómo se manifiesta determinado fenómeno.</a:t>
            </a:r>
          </a:p>
          <a:p>
            <a:r>
              <a:rPr lang="es-ES_tradnl" sz="2000" b="1" i="1" smtClean="0">
                <a:latin typeface="Century Gothic" panose="020B0502020202020204" pitchFamily="34" charset="0"/>
              </a:rPr>
              <a:t>Los estudios descriptivos buscan especificar las propiedades importantes de personas, grupos, comunidades, etc.</a:t>
            </a:r>
          </a:p>
          <a:p>
            <a:r>
              <a:rPr lang="es-ES_tradnl" sz="2000" b="1" i="1" smtClean="0">
                <a:latin typeface="Century Gothic" panose="020B0502020202020204" pitchFamily="34" charset="0"/>
              </a:rPr>
              <a:t>Desde el punto de vista científico, describir es medir con la mayor precisión posible.</a:t>
            </a:r>
          </a:p>
          <a:p>
            <a:r>
              <a:rPr lang="es-ES_tradnl" sz="2000" b="1" i="1" smtClean="0">
                <a:latin typeface="Century Gothic" panose="020B0502020202020204" pitchFamily="34" charset="0"/>
              </a:rPr>
              <a:t>Pueden ofrecer la posibilidad de predicciones aunque sean rudimentarias. </a:t>
            </a:r>
            <a:endParaRPr lang="es-ES" sz="2000" b="1" i="1" dirty="0">
              <a:latin typeface="Century Gothic" panose="020B0502020202020204" pitchFamily="34" charset="0"/>
            </a:endParaRPr>
          </a:p>
        </p:txBody>
      </p:sp>
    </p:spTree>
    <p:extLst>
      <p:ext uri="{BB962C8B-B14F-4D97-AF65-F5344CB8AC3E}">
        <p14:creationId xmlns:p14="http://schemas.microsoft.com/office/powerpoint/2010/main" val="5999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3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3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3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3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iterate type="wd">
                                    <p:tmPct val="100000"/>
                                  </p:iterate>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3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3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Papel bouquet"/>
          <p:cNvSpPr>
            <a:spLocks noGrp="1" noChangeArrowheads="1"/>
          </p:cNvSpPr>
          <p:nvPr>
            <p:ph type="title"/>
          </p:nvPr>
        </p:nvSpPr>
        <p:spPr>
          <a:xfrm>
            <a:off x="685800" y="609599"/>
            <a:ext cx="7772400" cy="704045"/>
          </a:xfrm>
          <a:blipFill dpi="0" rotWithShape="0">
            <a:blip r:embed="rId3"/>
            <a:srcRect/>
            <a:tile tx="0" ty="0" sx="100000" sy="100000" flip="none" algn="tl"/>
          </a:blipFill>
          <a:ln w="19050">
            <a:solidFill>
              <a:schemeClr val="tx1"/>
            </a:solidFill>
            <a:miter lim="800000"/>
            <a:headEnd/>
            <a:tailEnd/>
          </a:ln>
          <a:effectLst>
            <a:outerShdw dist="107763" dir="18900000" algn="ctr" rotWithShape="0">
              <a:schemeClr val="bg2"/>
            </a:outerShdw>
          </a:effectLst>
        </p:spPr>
        <p:txBody>
          <a:bodyPr>
            <a:noAutofit/>
          </a:bodyPr>
          <a:lstStyle/>
          <a:p>
            <a:pPr algn="ctr"/>
            <a:r>
              <a:rPr lang="es-ES_tradnl" sz="3600" b="1" i="1" dirty="0" smtClean="0"/>
              <a:t>ESTUDIOS </a:t>
            </a:r>
            <a:r>
              <a:rPr lang="es-ES_tradnl" sz="3600" b="1" i="1" dirty="0"/>
              <a:t>CORRELACIONALES</a:t>
            </a:r>
            <a:endParaRPr lang="es-ES" sz="3600" b="1" i="1" dirty="0"/>
          </a:p>
        </p:txBody>
      </p:sp>
      <p:sp>
        <p:nvSpPr>
          <p:cNvPr id="4" name="Rectangle 3"/>
          <p:cNvSpPr txBox="1">
            <a:spLocks noChangeArrowheads="1"/>
          </p:cNvSpPr>
          <p:nvPr/>
        </p:nvSpPr>
        <p:spPr>
          <a:xfrm>
            <a:off x="685800" y="2050961"/>
            <a:ext cx="7772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_tradnl" sz="2000" i="1" dirty="0" smtClean="0">
                <a:latin typeface="+mj-lt"/>
              </a:rPr>
              <a:t>Tiene el propósito de medir el grado de relación que exista entre 2 a más conceptos o variables.</a:t>
            </a:r>
          </a:p>
          <a:p>
            <a:pPr algn="just">
              <a:lnSpc>
                <a:spcPct val="150000"/>
              </a:lnSpc>
            </a:pPr>
            <a:r>
              <a:rPr lang="es-ES_tradnl" sz="2000" i="1" dirty="0" smtClean="0">
                <a:latin typeface="+mj-lt"/>
              </a:rPr>
              <a:t>La correlación puede ser positiva o negativa.</a:t>
            </a:r>
          </a:p>
          <a:p>
            <a:pPr algn="just">
              <a:lnSpc>
                <a:spcPct val="150000"/>
              </a:lnSpc>
            </a:pPr>
            <a:r>
              <a:rPr lang="es-ES_tradnl" sz="2000" i="1" dirty="0" smtClean="0">
                <a:latin typeface="+mj-lt"/>
              </a:rPr>
              <a:t>Los estudios correlacionales se distinguen de los descriptivos principalmente en que , mientras éstos se centran en medir con precisión las variables individuales, los estudios correlacionales evalúan el grado de relación entre dos variables</a:t>
            </a:r>
            <a:r>
              <a:rPr lang="es-ES_tradnl" dirty="0" smtClean="0">
                <a:latin typeface="+mj-lt"/>
              </a:rPr>
              <a:t>.</a:t>
            </a:r>
          </a:p>
          <a:p>
            <a:endParaRPr lang="es-ES" dirty="0"/>
          </a:p>
        </p:txBody>
      </p:sp>
    </p:spTree>
    <p:extLst>
      <p:ext uri="{BB962C8B-B14F-4D97-AF65-F5344CB8AC3E}">
        <p14:creationId xmlns:p14="http://schemas.microsoft.com/office/powerpoint/2010/main" val="22141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3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iterate type="wd">
                                    <p:tmPct val="10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3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3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5" dur="3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iterate type="wd">
                                    <p:tmPct val="100000"/>
                                  </p:iterate>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3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3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300" fill="hold"/>
                                        <p:tgtEl>
                                          <p:spTgt spid="4">
                                            <p:txEl>
                                              <p:pRg st="1" end="1"/>
                                            </p:txEl>
                                          </p:spTgt>
                                        </p:tgtEl>
                                        <p:attrNameLst>
                                          <p:attrName>ppt_x</p:attrName>
                                        </p:attrNameLst>
                                      </p:cBhvr>
                                      <p:tavLst>
                                        <p:tav tm="0">
                                          <p:val>
                                            <p:fltVal val="0.5"/>
                                          </p:val>
                                        </p:tav>
                                        <p:tav tm="100000">
                                          <p:val>
                                            <p:strVal val="#ppt_x"/>
                                          </p:val>
                                        </p:tav>
                                      </p:tavLst>
                                    </p:anim>
                                    <p:anim calcmode="lin" valueType="num">
                                      <p:cBhvr>
                                        <p:cTn id="23" dur="300" fill="hold"/>
                                        <p:tgtEl>
                                          <p:spTgt spid="4">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iterate type="wd">
                                    <p:tmPct val="100000"/>
                                  </p:iterate>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3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3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300" fill="hold"/>
                                        <p:tgtEl>
                                          <p:spTgt spid="4">
                                            <p:txEl>
                                              <p:pRg st="2" end="2"/>
                                            </p:txEl>
                                          </p:spTgt>
                                        </p:tgtEl>
                                        <p:attrNameLst>
                                          <p:attrName>ppt_x</p:attrName>
                                        </p:attrNameLst>
                                      </p:cBhvr>
                                      <p:tavLst>
                                        <p:tav tm="0">
                                          <p:val>
                                            <p:fltVal val="0.5"/>
                                          </p:val>
                                        </p:tav>
                                        <p:tav tm="100000">
                                          <p:val>
                                            <p:strVal val="#ppt_x"/>
                                          </p:val>
                                        </p:tav>
                                      </p:tavLst>
                                    </p:anim>
                                    <p:anim calcmode="lin" valueType="num">
                                      <p:cBhvr>
                                        <p:cTn id="31" dur="300" fill="hold"/>
                                        <p:tgtEl>
                                          <p:spTgt spid="4">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Papel bouquet"/>
          <p:cNvSpPr>
            <a:spLocks noGrp="1" noChangeArrowheads="1"/>
          </p:cNvSpPr>
          <p:nvPr>
            <p:ph type="title"/>
          </p:nvPr>
        </p:nvSpPr>
        <p:spPr>
          <a:xfrm>
            <a:off x="685800" y="609599"/>
            <a:ext cx="7772400" cy="704045"/>
          </a:xfrm>
          <a:blipFill dpi="0" rotWithShape="0">
            <a:blip r:embed="rId3"/>
            <a:srcRect/>
            <a:tile tx="0" ty="0" sx="100000" sy="100000" flip="none" algn="tl"/>
          </a:blipFill>
          <a:ln w="19050">
            <a:solidFill>
              <a:schemeClr val="tx1"/>
            </a:solidFill>
            <a:miter lim="800000"/>
            <a:headEnd/>
            <a:tailEnd/>
          </a:ln>
          <a:effectLst>
            <a:outerShdw dist="107763" dir="18900000" algn="ctr" rotWithShape="0">
              <a:schemeClr val="bg2"/>
            </a:outerShdw>
          </a:effectLst>
        </p:spPr>
        <p:txBody>
          <a:bodyPr>
            <a:noAutofit/>
          </a:bodyPr>
          <a:lstStyle/>
          <a:p>
            <a:pPr algn="ctr"/>
            <a:r>
              <a:rPr lang="es-ES_tradnl" sz="3600" b="1" i="1" dirty="0" smtClean="0"/>
              <a:t>ESTUDIOS </a:t>
            </a:r>
            <a:r>
              <a:rPr lang="es-ES_tradnl" sz="3600" b="1" i="1" dirty="0"/>
              <a:t>EXPLICATIVOS</a:t>
            </a:r>
            <a:endParaRPr lang="es-ES" sz="3600" b="1" i="1" dirty="0"/>
          </a:p>
        </p:txBody>
      </p:sp>
      <p:sp>
        <p:nvSpPr>
          <p:cNvPr id="5" name="Rectangle 3"/>
          <p:cNvSpPr txBox="1">
            <a:spLocks noChangeArrowheads="1"/>
          </p:cNvSpPr>
          <p:nvPr/>
        </p:nvSpPr>
        <p:spPr>
          <a:xfrm>
            <a:off x="685800" y="2049887"/>
            <a:ext cx="7772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2400" dirty="0" smtClean="0">
                <a:latin typeface="+mj-lt"/>
              </a:rPr>
              <a:t>Van más allá de la descripción. Están dirigidos a responder a las causas de los eventos físicos o sociales.</a:t>
            </a:r>
          </a:p>
          <a:p>
            <a:pPr>
              <a:lnSpc>
                <a:spcPct val="150000"/>
              </a:lnSpc>
            </a:pPr>
            <a:r>
              <a:rPr lang="es-ES_tradnl" sz="2400" dirty="0" smtClean="0">
                <a:latin typeface="+mj-lt"/>
              </a:rPr>
              <a:t>Se centran en explicar por qué ocurre un fenómeno y en qué condiciones se da éste.</a:t>
            </a:r>
          </a:p>
          <a:p>
            <a:pPr>
              <a:lnSpc>
                <a:spcPct val="150000"/>
              </a:lnSpc>
            </a:pPr>
            <a:r>
              <a:rPr lang="es-ES_tradnl" sz="2400" dirty="0" smtClean="0">
                <a:latin typeface="+mj-lt"/>
              </a:rPr>
              <a:t>Las investigaciones explicativas son más estructuradas.</a:t>
            </a:r>
            <a:endParaRPr lang="es-ES" sz="2400" dirty="0">
              <a:latin typeface="+mj-lt"/>
            </a:endParaRPr>
          </a:p>
        </p:txBody>
      </p:sp>
    </p:spTree>
    <p:extLst>
      <p:ext uri="{BB962C8B-B14F-4D97-AF65-F5344CB8AC3E}">
        <p14:creationId xmlns:p14="http://schemas.microsoft.com/office/powerpoint/2010/main" val="5229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3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iterate type="wd">
                                    <p:tmPct val="10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3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3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5" dur="3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iterate type="wd">
                                    <p:tmPct val="100000"/>
                                  </p:iterate>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3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3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3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23" dur="3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iterate type="wd">
                                    <p:tmPct val="100000"/>
                                  </p:iterate>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3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3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3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31" dur="300" fill="hold"/>
                                        <p:tgtEl>
                                          <p:spTgt spid="5">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i="1" dirty="0"/>
              <a:t>¿CUÁL DE LOS CUATRO TIPOS DE ESTUDIO ES MEJOR?</a:t>
            </a:r>
            <a:endParaRPr lang="es-ES" sz="3200" b="1" i="1" dirty="0"/>
          </a:p>
        </p:txBody>
      </p:sp>
      <p:sp>
        <p:nvSpPr>
          <p:cNvPr id="8" name="Text Box 3"/>
          <p:cNvSpPr txBox="1">
            <a:spLocks noChangeArrowheads="1"/>
          </p:cNvSpPr>
          <p:nvPr/>
        </p:nvSpPr>
        <p:spPr bwMode="auto">
          <a:xfrm>
            <a:off x="990600" y="2118574"/>
            <a:ext cx="74676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2000" dirty="0">
                <a:latin typeface="+mj-lt"/>
              </a:rPr>
              <a:t>Ninguno. Los cuatro tipos de investigación son igualmente válidos e importantes.</a:t>
            </a:r>
          </a:p>
          <a:p>
            <a:pPr algn="ctr">
              <a:spcBef>
                <a:spcPct val="50000"/>
              </a:spcBef>
            </a:pPr>
            <a:r>
              <a:rPr lang="es-ES_tradnl" sz="2000" dirty="0">
                <a:latin typeface="+mj-lt"/>
              </a:rPr>
              <a:t>La investigación debe hacerse ¨a la medida¨ del problema que se formule, es decir, no decimos a priori ¨voy a llevar a cabo un estudio exploratorio¨ sino que primero planteamos en problema y revisamos la literatura , después, analizamos si la investigación va a ser de una u otra clase.</a:t>
            </a:r>
            <a:endParaRPr lang="es-ES" sz="2000" dirty="0">
              <a:latin typeface="+mj-lt"/>
            </a:endParaRPr>
          </a:p>
        </p:txBody>
      </p:sp>
    </p:spTree>
    <p:extLst>
      <p:ext uri="{BB962C8B-B14F-4D97-AF65-F5344CB8AC3E}">
        <p14:creationId xmlns:p14="http://schemas.microsoft.com/office/powerpoint/2010/main" val="3560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iterate type="lt">
                                    <p:tmPct val="100000"/>
                                  </p:iterate>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75"/>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87949" y="298025"/>
            <a:ext cx="6312861" cy="830997"/>
          </a:xfrm>
          <a:prstGeom prst="rect">
            <a:avLst/>
          </a:prstGeom>
          <a:noFill/>
        </p:spPr>
        <p:txBody>
          <a:bodyPr wrap="square" rtlCol="0">
            <a:spAutoFit/>
          </a:bodyPr>
          <a:lstStyle/>
          <a:p>
            <a:pPr algn="ctr"/>
            <a:r>
              <a:rPr lang="es-ES" sz="1600" b="1" dirty="0"/>
              <a:t>ELEMENTOS DEL ANTEPROYECTO DEL PROGRAMA DE COMERCIO EXTERIOR  UDES</a:t>
            </a:r>
            <a:endParaRPr lang="es-CO" sz="1600" dirty="0"/>
          </a:p>
          <a:p>
            <a:pPr algn="ctr"/>
            <a:r>
              <a:rPr lang="es-ES" sz="1600" b="1" dirty="0"/>
              <a:t>(PROYECTO DE INVESTIGACION Y PASANTIA)</a:t>
            </a:r>
            <a:endParaRPr lang="es-CO" sz="1600" dirty="0"/>
          </a:p>
        </p:txBody>
      </p:sp>
      <p:sp>
        <p:nvSpPr>
          <p:cNvPr id="4" name="CuadroTexto 3"/>
          <p:cNvSpPr txBox="1"/>
          <p:nvPr/>
        </p:nvSpPr>
        <p:spPr>
          <a:xfrm>
            <a:off x="784069" y="1816228"/>
            <a:ext cx="8139112" cy="3539430"/>
          </a:xfrm>
          <a:prstGeom prst="rect">
            <a:avLst/>
          </a:prstGeom>
          <a:noFill/>
        </p:spPr>
        <p:txBody>
          <a:bodyPr wrap="square" rtlCol="0">
            <a:spAutoFit/>
          </a:bodyPr>
          <a:lstStyle/>
          <a:p>
            <a:r>
              <a:rPr lang="es-ES" sz="1400" b="1" dirty="0"/>
              <a:t>PORTADA</a:t>
            </a:r>
            <a:endParaRPr lang="es-CO" sz="1400" dirty="0"/>
          </a:p>
          <a:p>
            <a:r>
              <a:rPr lang="es-ES" sz="1400" b="1" dirty="0"/>
              <a:t> CONTRAPORTADA</a:t>
            </a:r>
            <a:endParaRPr lang="es-CO" sz="1400" dirty="0"/>
          </a:p>
          <a:p>
            <a:r>
              <a:rPr lang="es-ES" sz="1400" b="1" dirty="0"/>
              <a:t> INTRODUCCIÓN</a:t>
            </a:r>
            <a:endParaRPr lang="es-CO" sz="1400" dirty="0"/>
          </a:p>
          <a:p>
            <a:r>
              <a:rPr lang="es-CO" sz="1400" b="1" i="1" dirty="0"/>
              <a:t> 1.        TITULO </a:t>
            </a:r>
            <a:endParaRPr lang="es-CO" sz="1400" dirty="0"/>
          </a:p>
          <a:p>
            <a:r>
              <a:rPr lang="es-CO" sz="1400" b="1" i="1" dirty="0"/>
              <a:t>1.1.      </a:t>
            </a:r>
            <a:r>
              <a:rPr lang="es-CO" sz="1400" b="1" dirty="0"/>
              <a:t>EL PROBLEMA </a:t>
            </a:r>
            <a:endParaRPr lang="es-CO" sz="1400" dirty="0"/>
          </a:p>
          <a:p>
            <a:r>
              <a:rPr lang="es-CO" sz="1400" b="1" dirty="0"/>
              <a:t>1.1.1.   PLANTEAMIENTO DEL PROBLEMA </a:t>
            </a:r>
            <a:r>
              <a:rPr lang="es-CO" sz="1400" dirty="0"/>
              <a:t> </a:t>
            </a:r>
          </a:p>
          <a:p>
            <a:r>
              <a:rPr lang="es-CO" sz="1400" b="1" dirty="0"/>
              <a:t>1.1.2    FORMULACIÓN DEL PROBLEMA </a:t>
            </a:r>
            <a:endParaRPr lang="es-CO" sz="1400" dirty="0"/>
          </a:p>
          <a:p>
            <a:r>
              <a:rPr lang="es-CO" sz="1400" b="1" dirty="0"/>
              <a:t>1.1.3    SISTEMATIZACIÓN DEL PROBLEMA </a:t>
            </a:r>
            <a:endParaRPr lang="es-CO" sz="1400" dirty="0"/>
          </a:p>
          <a:p>
            <a:r>
              <a:rPr lang="es-CO" sz="1400" b="1" dirty="0"/>
              <a:t>1.2.      OBJETIVOS </a:t>
            </a:r>
            <a:endParaRPr lang="es-CO" sz="1400" dirty="0"/>
          </a:p>
          <a:p>
            <a:r>
              <a:rPr lang="es-CO" sz="1400" b="1" dirty="0"/>
              <a:t>1.2.1.   OBJETIVO GENERAL </a:t>
            </a:r>
            <a:endParaRPr lang="es-CO" sz="1400" dirty="0"/>
          </a:p>
          <a:p>
            <a:r>
              <a:rPr lang="es-CO" sz="1400" b="1" dirty="0"/>
              <a:t>1.2.2.   OBJETIVOS ESPECÍFICOS </a:t>
            </a:r>
          </a:p>
          <a:p>
            <a:r>
              <a:rPr lang="es-CO" sz="1400" b="1" dirty="0"/>
              <a:t>1.3.       JUSTIFICACIÓN</a:t>
            </a:r>
          </a:p>
          <a:p>
            <a:r>
              <a:rPr lang="es-CO" sz="1400" b="1" dirty="0"/>
              <a:t>1.4.       DELIMITACIONES </a:t>
            </a:r>
            <a:endParaRPr lang="es-CO" sz="1400" dirty="0"/>
          </a:p>
          <a:p>
            <a:r>
              <a:rPr lang="es-CO" sz="1400" b="1" dirty="0"/>
              <a:t>1.4.1.    DELIMITACIÓN ESPACIAL </a:t>
            </a:r>
            <a:endParaRPr lang="es-CO" sz="1400" dirty="0"/>
          </a:p>
          <a:p>
            <a:r>
              <a:rPr lang="es-CO" sz="1400" b="1" dirty="0"/>
              <a:t>1.4.2     DELIMITACIÓN TEMPORAL </a:t>
            </a:r>
            <a:endParaRPr lang="es-CO" sz="1400" dirty="0"/>
          </a:p>
          <a:p>
            <a:r>
              <a:rPr lang="es-CO" sz="1400" b="1" dirty="0"/>
              <a:t>1.4.3.    DELIMITACIÓN CONCEPTUAL </a:t>
            </a:r>
            <a:endParaRPr lang="es-CO" sz="1400" dirty="0"/>
          </a:p>
        </p:txBody>
      </p:sp>
      <p:sp>
        <p:nvSpPr>
          <p:cNvPr id="6" name="Cerrar llave 5"/>
          <p:cNvSpPr/>
          <p:nvPr/>
        </p:nvSpPr>
        <p:spPr>
          <a:xfrm>
            <a:off x="4069725" y="2215166"/>
            <a:ext cx="656822" cy="31404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p>
        </p:txBody>
      </p:sp>
      <p:sp>
        <p:nvSpPr>
          <p:cNvPr id="7" name="CuadroTexto 6"/>
          <p:cNvSpPr txBox="1"/>
          <p:nvPr/>
        </p:nvSpPr>
        <p:spPr>
          <a:xfrm>
            <a:off x="4971245" y="2871989"/>
            <a:ext cx="3232597" cy="1754326"/>
          </a:xfrm>
          <a:prstGeom prst="rect">
            <a:avLst/>
          </a:prstGeom>
          <a:noFill/>
        </p:spPr>
        <p:txBody>
          <a:bodyPr wrap="square" rtlCol="0">
            <a:spAutoFit/>
          </a:bodyPr>
          <a:lstStyle/>
          <a:p>
            <a:pPr algn="just"/>
            <a:r>
              <a:rPr lang="es-CO" b="1" u="sng" dirty="0">
                <a:solidFill>
                  <a:srgbClr val="FF0000"/>
                </a:solidFill>
              </a:rPr>
              <a:t>Entre el 11 y 18 de Agosto </a:t>
            </a:r>
            <a:r>
              <a:rPr lang="es-CO" dirty="0"/>
              <a:t>se organizará y adaptará a la Estructura del Anteproyecto. De acuerdo a la información que se tiene en la propuesta de investigación.</a:t>
            </a:r>
          </a:p>
        </p:txBody>
      </p:sp>
    </p:spTree>
    <p:extLst>
      <p:ext uri="{BB962C8B-B14F-4D97-AF65-F5344CB8AC3E}">
        <p14:creationId xmlns:p14="http://schemas.microsoft.com/office/powerpoint/2010/main" val="2832073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i="1" dirty="0" smtClean="0"/>
              <a:t>SISTEMATIZACION DE VARIABLES</a:t>
            </a:r>
            <a:endParaRPr lang="es-ES" sz="3200" b="1" i="1" dirty="0"/>
          </a:p>
        </p:txBody>
      </p:sp>
      <p:sp>
        <p:nvSpPr>
          <p:cNvPr id="8" name="Text Box 3"/>
          <p:cNvSpPr txBox="1">
            <a:spLocks noChangeArrowheads="1"/>
          </p:cNvSpPr>
          <p:nvPr/>
        </p:nvSpPr>
        <p:spPr bwMode="auto">
          <a:xfrm>
            <a:off x="990600" y="2118574"/>
            <a:ext cx="74676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s-CO" sz="2000" dirty="0" smtClean="0"/>
          </a:p>
          <a:p>
            <a:pPr algn="ctr">
              <a:spcBef>
                <a:spcPct val="50000"/>
              </a:spcBef>
            </a:pPr>
            <a:r>
              <a:rPr lang="es-CO" sz="2000" dirty="0" smtClean="0">
                <a:latin typeface="+mj-lt"/>
              </a:rPr>
              <a:t>Es </a:t>
            </a:r>
            <a:r>
              <a:rPr lang="es-CO" sz="2000" dirty="0">
                <a:latin typeface="+mj-lt"/>
              </a:rPr>
              <a:t>una serie de características por estudiar, definidas de manera operacional, es decir, en función de sus indicadores o unidades de </a:t>
            </a:r>
            <a:r>
              <a:rPr lang="es-CO" sz="2000" dirty="0" smtClean="0">
                <a:latin typeface="+mj-lt"/>
              </a:rPr>
              <a:t>medida.</a:t>
            </a:r>
          </a:p>
          <a:p>
            <a:pPr algn="ctr">
              <a:spcBef>
                <a:spcPct val="50000"/>
              </a:spcBef>
            </a:pPr>
            <a:endParaRPr lang="es-CO" sz="2000" dirty="0" smtClean="0">
              <a:latin typeface="+mj-lt"/>
            </a:endParaRPr>
          </a:p>
          <a:p>
            <a:pPr algn="ctr">
              <a:spcBef>
                <a:spcPct val="50000"/>
              </a:spcBef>
            </a:pPr>
            <a:r>
              <a:rPr lang="es-CO" sz="2000" dirty="0">
                <a:latin typeface="+mj-lt"/>
              </a:rPr>
              <a:t>El sistema puede ser desarrollado mediante un cuadro, donde además de variables, se especifiquen sus dimensiones e indicadores, y su nivel de medición.</a:t>
            </a:r>
            <a:endParaRPr lang="es-ES" sz="2000" i="1" dirty="0">
              <a:latin typeface="+mj-lt"/>
            </a:endParaRPr>
          </a:p>
        </p:txBody>
      </p:sp>
    </p:spTree>
    <p:extLst>
      <p:ext uri="{BB962C8B-B14F-4D97-AF65-F5344CB8AC3E}">
        <p14:creationId xmlns:p14="http://schemas.microsoft.com/office/powerpoint/2010/main" val="268827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iterate type="lt">
                                    <p:tmPct val="100000"/>
                                  </p:iterate>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75"/>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i="1" dirty="0" smtClean="0"/>
              <a:t>SISTEMATIZACION DE VARIABLES</a:t>
            </a:r>
            <a:endParaRPr lang="es-ES" sz="3200" b="1" i="1" dirty="0"/>
          </a:p>
        </p:txBody>
      </p:sp>
      <p:graphicFrame>
        <p:nvGraphicFramePr>
          <p:cNvPr id="3" name="Tabla 2"/>
          <p:cNvGraphicFramePr>
            <a:graphicFrameLocks noGrp="1"/>
          </p:cNvGraphicFramePr>
          <p:nvPr>
            <p:extLst>
              <p:ext uri="{D42A27DB-BD31-4B8C-83A1-F6EECF244321}">
                <p14:modId xmlns:p14="http://schemas.microsoft.com/office/powerpoint/2010/main" val="1554706011"/>
              </p:ext>
            </p:extLst>
          </p:nvPr>
        </p:nvGraphicFramePr>
        <p:xfrm>
          <a:off x="1017430" y="2361579"/>
          <a:ext cx="7186411" cy="2905017"/>
        </p:xfrm>
        <a:graphic>
          <a:graphicData uri="http://schemas.openxmlformats.org/drawingml/2006/table">
            <a:tbl>
              <a:tblPr firstRow="1" firstCol="1" bandRow="1">
                <a:tableStyleId>{5C22544A-7EE6-4342-B048-85BDC9FD1C3A}</a:tableStyleId>
              </a:tblPr>
              <a:tblGrid>
                <a:gridCol w="1829631"/>
                <a:gridCol w="1733585"/>
                <a:gridCol w="1655162"/>
                <a:gridCol w="1968033"/>
              </a:tblGrid>
              <a:tr h="885879">
                <a:tc gridSpan="4">
                  <a:txBody>
                    <a:bodyPr/>
                    <a:lstStyle/>
                    <a:p>
                      <a:pPr>
                        <a:lnSpc>
                          <a:spcPct val="107000"/>
                        </a:lnSpc>
                        <a:spcAft>
                          <a:spcPts val="0"/>
                        </a:spcAft>
                      </a:pPr>
                      <a:r>
                        <a:rPr lang="es-CO" sz="2200" dirty="0">
                          <a:solidFill>
                            <a:schemeClr val="tx1"/>
                          </a:solidFill>
                          <a:effectLst/>
                        </a:rPr>
                        <a:t>OBJETIVO GENERAL:</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s-CO"/>
                    </a:p>
                  </a:txBody>
                  <a:tcPr/>
                </a:tc>
                <a:tc hMerge="1">
                  <a:txBody>
                    <a:bodyPr/>
                    <a:lstStyle/>
                    <a:p>
                      <a:endParaRPr lang="es-CO"/>
                    </a:p>
                  </a:txBody>
                  <a:tcPr/>
                </a:tc>
                <a:tc hMerge="1">
                  <a:txBody>
                    <a:bodyPr/>
                    <a:lstStyle/>
                    <a:p>
                      <a:endParaRPr lang="es-CO"/>
                    </a:p>
                  </a:txBody>
                  <a:tcPr/>
                </a:tc>
              </a:tr>
              <a:tr h="667719">
                <a:tc>
                  <a:txBody>
                    <a:bodyPr/>
                    <a:lstStyle/>
                    <a:p>
                      <a:pPr>
                        <a:lnSpc>
                          <a:spcPct val="107000"/>
                        </a:lnSpc>
                        <a:spcAft>
                          <a:spcPts val="0"/>
                        </a:spcAft>
                      </a:pPr>
                      <a:r>
                        <a:rPr lang="es-CO" sz="1600" b="1" dirty="0">
                          <a:solidFill>
                            <a:schemeClr val="tx1"/>
                          </a:solidFill>
                          <a:effectLst/>
                        </a:rPr>
                        <a:t>OBJETIVOS </a:t>
                      </a:r>
                      <a:endParaRPr lang="es-CO" sz="1100" b="1" dirty="0">
                        <a:solidFill>
                          <a:schemeClr val="tx1"/>
                        </a:solidFill>
                        <a:effectLst/>
                      </a:endParaRPr>
                    </a:p>
                    <a:p>
                      <a:pPr>
                        <a:lnSpc>
                          <a:spcPct val="107000"/>
                        </a:lnSpc>
                        <a:spcAft>
                          <a:spcPts val="0"/>
                        </a:spcAft>
                      </a:pPr>
                      <a:r>
                        <a:rPr lang="es-CO" sz="1600" b="1" dirty="0">
                          <a:solidFill>
                            <a:schemeClr val="tx1"/>
                          </a:solidFill>
                          <a:effectLst/>
                        </a:rPr>
                        <a:t>ESPECIFICOS</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CO" sz="1600" dirty="0">
                          <a:effectLst/>
                        </a:rPr>
                        <a:t> </a:t>
                      </a:r>
                      <a:endParaRPr lang="es-CO" sz="1100" dirty="0">
                        <a:effectLst/>
                      </a:endParaRPr>
                    </a:p>
                    <a:p>
                      <a:pPr>
                        <a:lnSpc>
                          <a:spcPct val="107000"/>
                        </a:lnSpc>
                        <a:spcAft>
                          <a:spcPts val="0"/>
                        </a:spcAft>
                      </a:pPr>
                      <a:r>
                        <a:rPr lang="es-CO" sz="1600" dirty="0">
                          <a:effectLst/>
                        </a:rPr>
                        <a:t>VARIABLE</a:t>
                      </a:r>
                      <a:endParaRPr lang="es-CO" sz="1100" dirty="0">
                        <a:effectLst/>
                      </a:endParaRPr>
                    </a:p>
                    <a:p>
                      <a:pPr>
                        <a:lnSpc>
                          <a:spcPct val="107000"/>
                        </a:lnSpc>
                        <a:spcAft>
                          <a:spcPts val="0"/>
                        </a:spcAft>
                      </a:pPr>
                      <a:r>
                        <a:rPr lang="es-CO" sz="16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CO" sz="1600" dirty="0">
                          <a:effectLst/>
                        </a:rPr>
                        <a:t>DEFINICIÓN CONCEPTUAL</a:t>
                      </a:r>
                      <a:endParaRPr lang="es-CO" sz="1100" dirty="0">
                        <a:effectLst/>
                      </a:endParaRPr>
                    </a:p>
                    <a:p>
                      <a:pPr>
                        <a:lnSpc>
                          <a:spcPct val="107000"/>
                        </a:lnSpc>
                        <a:spcAft>
                          <a:spcPts val="0"/>
                        </a:spcAft>
                      </a:pPr>
                      <a:r>
                        <a:rPr lang="es-CO" sz="16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s-CO" sz="1600" dirty="0">
                          <a:effectLst/>
                        </a:rPr>
                        <a:t> </a:t>
                      </a:r>
                      <a:endParaRPr lang="es-CO" sz="1100" dirty="0">
                        <a:effectLst/>
                      </a:endParaRPr>
                    </a:p>
                    <a:p>
                      <a:pPr>
                        <a:lnSpc>
                          <a:spcPct val="107000"/>
                        </a:lnSpc>
                        <a:spcAft>
                          <a:spcPts val="0"/>
                        </a:spcAft>
                      </a:pPr>
                      <a:r>
                        <a:rPr lang="es-CO" sz="1600" b="1" dirty="0">
                          <a:effectLst/>
                        </a:rPr>
                        <a:t>INSTRUMENTOS</a:t>
                      </a:r>
                      <a:endParaRPr lang="es-CO" sz="1100" b="1" dirty="0">
                        <a:effectLst/>
                      </a:endParaRPr>
                    </a:p>
                    <a:p>
                      <a:pPr>
                        <a:lnSpc>
                          <a:spcPct val="107000"/>
                        </a:lnSpc>
                        <a:spcAft>
                          <a:spcPts val="0"/>
                        </a:spcAft>
                      </a:pPr>
                      <a:r>
                        <a:rPr lang="es-CO" sz="16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r>
              <a:tr h="1236373">
                <a:tc>
                  <a:txBody>
                    <a:bodyPr/>
                    <a:lstStyle/>
                    <a:p>
                      <a:pPr>
                        <a:lnSpc>
                          <a:spcPct val="107000"/>
                        </a:lnSpc>
                        <a:spcAft>
                          <a:spcPts val="0"/>
                        </a:spcAft>
                      </a:pP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7600997"/>
              </p:ext>
            </p:extLst>
          </p:nvPr>
        </p:nvGraphicFramePr>
        <p:xfrm>
          <a:off x="978794" y="2228045"/>
          <a:ext cx="7173533" cy="927279"/>
        </p:xfrm>
        <a:graphic>
          <a:graphicData uri="http://schemas.openxmlformats.org/drawingml/2006/table">
            <a:tbl>
              <a:tblPr/>
              <a:tblGrid>
                <a:gridCol w="7173533"/>
              </a:tblGrid>
              <a:tr h="927279">
                <a:tc>
                  <a:txBody>
                    <a:bodyPr/>
                    <a:lstStyle/>
                    <a:p>
                      <a:endParaRPr lang="es-CO"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502863220"/>
              </p:ext>
            </p:extLst>
          </p:nvPr>
        </p:nvGraphicFramePr>
        <p:xfrm>
          <a:off x="965915" y="3168203"/>
          <a:ext cx="1648496" cy="2137893"/>
        </p:xfrm>
        <a:graphic>
          <a:graphicData uri="http://schemas.openxmlformats.org/drawingml/2006/table">
            <a:tbl>
              <a:tblPr/>
              <a:tblGrid>
                <a:gridCol w="1648496"/>
              </a:tblGrid>
              <a:tr h="2137893">
                <a:tc>
                  <a:txBody>
                    <a:bodyPr/>
                    <a:lstStyle/>
                    <a:p>
                      <a:endParaRPr lang="es-CO"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57904899"/>
              </p:ext>
            </p:extLst>
          </p:nvPr>
        </p:nvGraphicFramePr>
        <p:xfrm>
          <a:off x="2627290" y="3181082"/>
          <a:ext cx="1635617" cy="2125014"/>
        </p:xfrm>
        <a:graphic>
          <a:graphicData uri="http://schemas.openxmlformats.org/drawingml/2006/table">
            <a:tbl>
              <a:tblPr/>
              <a:tblGrid>
                <a:gridCol w="1635617"/>
              </a:tblGrid>
              <a:tr h="2125014">
                <a:tc>
                  <a:txBody>
                    <a:bodyPr/>
                    <a:lstStyle/>
                    <a:p>
                      <a:endParaRPr lang="es-CO"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714989738"/>
              </p:ext>
            </p:extLst>
          </p:nvPr>
        </p:nvGraphicFramePr>
        <p:xfrm>
          <a:off x="4250028" y="3168203"/>
          <a:ext cx="1882534" cy="2137894"/>
        </p:xfrm>
        <a:graphic>
          <a:graphicData uri="http://schemas.openxmlformats.org/drawingml/2006/table">
            <a:tbl>
              <a:tblPr/>
              <a:tblGrid>
                <a:gridCol w="1882534"/>
              </a:tblGrid>
              <a:tr h="2137894">
                <a:tc>
                  <a:txBody>
                    <a:bodyPr/>
                    <a:lstStyle/>
                    <a:p>
                      <a:endParaRPr lang="es-CO"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828608861"/>
              </p:ext>
            </p:extLst>
          </p:nvPr>
        </p:nvGraphicFramePr>
        <p:xfrm>
          <a:off x="6143223" y="3168202"/>
          <a:ext cx="2009104" cy="2137893"/>
        </p:xfrm>
        <a:graphic>
          <a:graphicData uri="http://schemas.openxmlformats.org/drawingml/2006/table">
            <a:tbl>
              <a:tblPr/>
              <a:tblGrid>
                <a:gridCol w="2009104"/>
              </a:tblGrid>
              <a:tr h="2137893">
                <a:tc>
                  <a:txBody>
                    <a:bodyPr/>
                    <a:lstStyle/>
                    <a:p>
                      <a:endParaRPr lang="es-CO"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9500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i="1" dirty="0" smtClean="0"/>
              <a:t>SISTEMATIZACION DE VARIABLES</a:t>
            </a:r>
            <a:endParaRPr lang="es-ES" sz="3200" b="1" i="1" dirty="0"/>
          </a:p>
        </p:txBody>
      </p:sp>
      <p:sp>
        <p:nvSpPr>
          <p:cNvPr id="2" name="Rectángulo 1"/>
          <p:cNvSpPr/>
          <p:nvPr/>
        </p:nvSpPr>
        <p:spPr>
          <a:xfrm>
            <a:off x="302653" y="1933238"/>
            <a:ext cx="8538693" cy="3693319"/>
          </a:xfrm>
          <a:prstGeom prst="rect">
            <a:avLst/>
          </a:prstGeom>
        </p:spPr>
        <p:txBody>
          <a:bodyPr wrap="square">
            <a:spAutoFit/>
          </a:bodyPr>
          <a:lstStyle/>
          <a:p>
            <a:pPr marL="285750" indent="-285750" algn="just">
              <a:buFont typeface="Arial" panose="020B0604020202020204" pitchFamily="34" charset="0"/>
              <a:buChar char="•"/>
            </a:pPr>
            <a:r>
              <a:rPr lang="es-CO" dirty="0">
                <a:solidFill>
                  <a:srgbClr val="444444"/>
                </a:solidFill>
                <a:latin typeface="+mj-lt"/>
              </a:rPr>
              <a:t>En dónde dice objetivo general, pues se escribe el objetivo respectivo, el cual tiene relación con el título de la investigación y éste al problema de investigación</a:t>
            </a:r>
            <a:r>
              <a:rPr lang="es-CO" dirty="0" smtClean="0">
                <a:solidFill>
                  <a:srgbClr val="444444"/>
                </a:solidFill>
                <a:latin typeface="+mj-lt"/>
              </a:rPr>
              <a:t>.</a:t>
            </a:r>
          </a:p>
          <a:p>
            <a:pPr algn="just"/>
            <a:endParaRPr lang="es-CO" dirty="0">
              <a:solidFill>
                <a:srgbClr val="444444"/>
              </a:solidFill>
              <a:latin typeface="+mj-lt"/>
            </a:endParaRPr>
          </a:p>
          <a:p>
            <a:pPr marL="285750" indent="-285750" algn="just">
              <a:buFont typeface="Arial" panose="020B0604020202020204" pitchFamily="34" charset="0"/>
              <a:buChar char="•"/>
            </a:pPr>
            <a:r>
              <a:rPr lang="es-CO" dirty="0">
                <a:solidFill>
                  <a:srgbClr val="444444"/>
                </a:solidFill>
                <a:latin typeface="+mj-lt"/>
              </a:rPr>
              <a:t>En la columna de Objetivos Específicos, pues se listan dichos objetivos, los cuales tienen relación con el objetivo general y hacen que éste se cumpla</a:t>
            </a:r>
            <a:r>
              <a:rPr lang="es-CO" dirty="0" smtClean="0">
                <a:solidFill>
                  <a:srgbClr val="444444"/>
                </a:solidFill>
                <a:latin typeface="+mj-lt"/>
              </a:rPr>
              <a:t>.</a:t>
            </a:r>
          </a:p>
          <a:p>
            <a:pPr algn="just"/>
            <a:endParaRPr lang="es-CO" dirty="0">
              <a:solidFill>
                <a:srgbClr val="444444"/>
              </a:solidFill>
              <a:latin typeface="+mj-lt"/>
            </a:endParaRPr>
          </a:p>
          <a:p>
            <a:pPr marL="285750" indent="-285750" algn="just">
              <a:buFont typeface="Arial" panose="020B0604020202020204" pitchFamily="34" charset="0"/>
              <a:buChar char="•"/>
            </a:pPr>
            <a:r>
              <a:rPr lang="es-CO" dirty="0">
                <a:solidFill>
                  <a:srgbClr val="444444"/>
                </a:solidFill>
                <a:latin typeface="+mj-lt"/>
              </a:rPr>
              <a:t>En la columna Variables, si listan las variables que puedan originarse de cada objetivo específico</a:t>
            </a:r>
            <a:r>
              <a:rPr lang="es-CO" dirty="0" smtClean="0">
                <a:solidFill>
                  <a:srgbClr val="444444"/>
                </a:solidFill>
                <a:latin typeface="+mj-lt"/>
              </a:rPr>
              <a:t>.</a:t>
            </a:r>
          </a:p>
          <a:p>
            <a:pPr algn="just"/>
            <a:endParaRPr lang="es-CO" dirty="0">
              <a:solidFill>
                <a:srgbClr val="444444"/>
              </a:solidFill>
              <a:latin typeface="+mj-lt"/>
            </a:endParaRPr>
          </a:p>
          <a:p>
            <a:pPr marL="285750" indent="-285750" algn="just">
              <a:buFont typeface="Arial" panose="020B0604020202020204" pitchFamily="34" charset="0"/>
              <a:buChar char="•"/>
            </a:pPr>
            <a:r>
              <a:rPr lang="es-CO" dirty="0">
                <a:solidFill>
                  <a:srgbClr val="444444"/>
                </a:solidFill>
                <a:latin typeface="+mj-lt"/>
              </a:rPr>
              <a:t>En la columna Definición Conceptual, pues se define cada una de las variables colocadas en la columna anterior</a:t>
            </a:r>
            <a:r>
              <a:rPr lang="es-CO" dirty="0" smtClean="0">
                <a:solidFill>
                  <a:srgbClr val="444444"/>
                </a:solidFill>
                <a:latin typeface="+mj-lt"/>
              </a:rPr>
              <a:t>.</a:t>
            </a:r>
          </a:p>
          <a:p>
            <a:pPr marL="285750" indent="-285750" algn="just">
              <a:buFont typeface="Arial" panose="020B0604020202020204" pitchFamily="34" charset="0"/>
              <a:buChar char="•"/>
            </a:pPr>
            <a:endParaRPr lang="es-CO" b="0" i="0" dirty="0">
              <a:solidFill>
                <a:srgbClr val="444444"/>
              </a:solidFill>
              <a:effectLst/>
              <a:latin typeface="+mj-lt"/>
            </a:endParaRPr>
          </a:p>
          <a:p>
            <a:pPr marL="285750" indent="-285750" algn="just">
              <a:buFont typeface="Arial" panose="020B0604020202020204" pitchFamily="34" charset="0"/>
              <a:buChar char="•"/>
            </a:pPr>
            <a:r>
              <a:rPr lang="es-CO" b="0" i="0" dirty="0" smtClean="0">
                <a:solidFill>
                  <a:srgbClr val="444444"/>
                </a:solidFill>
                <a:effectLst/>
                <a:latin typeface="+mj-lt"/>
              </a:rPr>
              <a:t>En la columna Instrumentos, son las herramientas empleadas en la investigación.</a:t>
            </a:r>
            <a:endParaRPr lang="es-CO" b="0" i="0" dirty="0">
              <a:solidFill>
                <a:srgbClr val="444444"/>
              </a:solidFill>
              <a:effectLst/>
              <a:latin typeface="+mj-lt"/>
            </a:endParaRPr>
          </a:p>
        </p:txBody>
      </p:sp>
    </p:spTree>
    <p:extLst>
      <p:ext uri="{BB962C8B-B14F-4D97-AF65-F5344CB8AC3E}">
        <p14:creationId xmlns:p14="http://schemas.microsoft.com/office/powerpoint/2010/main" val="61810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i="1" dirty="0" smtClean="0"/>
              <a:t>TECNICAS PARA LA RECOLECCIÓNN DE LA INFORMACIÓN</a:t>
            </a:r>
            <a:endParaRPr lang="es-ES" sz="3200" b="1" i="1" dirty="0"/>
          </a:p>
        </p:txBody>
      </p:sp>
      <p:sp>
        <p:nvSpPr>
          <p:cNvPr id="2" name="Rectángulo 1"/>
          <p:cNvSpPr/>
          <p:nvPr/>
        </p:nvSpPr>
        <p:spPr>
          <a:xfrm>
            <a:off x="302653" y="2615818"/>
            <a:ext cx="8538693" cy="2031325"/>
          </a:xfrm>
          <a:prstGeom prst="rect">
            <a:avLst/>
          </a:prstGeom>
        </p:spPr>
        <p:txBody>
          <a:bodyPr wrap="square">
            <a:spAutoFit/>
          </a:bodyPr>
          <a:lstStyle/>
          <a:p>
            <a:pPr marL="285750" indent="-285750" algn="just">
              <a:buFont typeface="Arial" panose="020B0604020202020204" pitchFamily="34" charset="0"/>
              <a:buChar char="•"/>
            </a:pPr>
            <a:r>
              <a:rPr lang="es-CO" b="0" i="0" dirty="0" smtClean="0">
                <a:solidFill>
                  <a:srgbClr val="444444"/>
                </a:solidFill>
                <a:effectLst/>
                <a:latin typeface="+mj-lt"/>
              </a:rPr>
              <a:t>Son procedimientos o actividades realizadas con el propósito de recolectar la información necesaria para el logro de los objetivos de una investigación.</a:t>
            </a:r>
          </a:p>
          <a:p>
            <a:pPr marL="285750" indent="-285750" algn="just">
              <a:buFont typeface="Arial" panose="020B0604020202020204" pitchFamily="34" charset="0"/>
              <a:buChar char="•"/>
            </a:pPr>
            <a:endParaRPr lang="es-CO" dirty="0">
              <a:solidFill>
                <a:srgbClr val="444444"/>
              </a:solidFill>
              <a:latin typeface="+mj-lt"/>
            </a:endParaRPr>
          </a:p>
          <a:p>
            <a:pPr marL="285750" indent="-285750" algn="just">
              <a:buFont typeface="Arial" panose="020B0604020202020204" pitchFamily="34" charset="0"/>
              <a:buChar char="•"/>
            </a:pPr>
            <a:r>
              <a:rPr lang="es-CO" b="0" i="0" dirty="0" smtClean="0">
                <a:solidFill>
                  <a:srgbClr val="444444"/>
                </a:solidFill>
                <a:effectLst/>
                <a:latin typeface="+mj-lt"/>
              </a:rPr>
              <a:t>Se refiere al como recoger los datos.</a:t>
            </a:r>
          </a:p>
          <a:p>
            <a:pPr marL="285750" indent="-285750" algn="just">
              <a:buFont typeface="Arial" panose="020B0604020202020204" pitchFamily="34" charset="0"/>
              <a:buChar char="•"/>
            </a:pPr>
            <a:endParaRPr lang="es-CO" dirty="0">
              <a:solidFill>
                <a:srgbClr val="444444"/>
              </a:solidFill>
              <a:latin typeface="+mj-lt"/>
            </a:endParaRPr>
          </a:p>
          <a:p>
            <a:pPr marL="285750" indent="-285750" algn="just">
              <a:buFont typeface="Arial" panose="020B0604020202020204" pitchFamily="34" charset="0"/>
              <a:buChar char="•"/>
            </a:pPr>
            <a:r>
              <a:rPr lang="es-CO" b="0" i="0" dirty="0" smtClean="0">
                <a:solidFill>
                  <a:srgbClr val="444444"/>
                </a:solidFill>
                <a:effectLst/>
                <a:latin typeface="+mj-lt"/>
              </a:rPr>
              <a:t>Están relacionados con la operacionalización que se hace de las variables; es decir las instancias para llevar a cabo tal recolección de datos en el estudio. </a:t>
            </a:r>
            <a:endParaRPr lang="es-CO" b="0" i="0" dirty="0">
              <a:solidFill>
                <a:srgbClr val="444444"/>
              </a:solidFill>
              <a:effectLst/>
              <a:latin typeface="+mj-lt"/>
            </a:endParaRPr>
          </a:p>
        </p:txBody>
      </p:sp>
    </p:spTree>
    <p:extLst>
      <p:ext uri="{BB962C8B-B14F-4D97-AF65-F5344CB8AC3E}">
        <p14:creationId xmlns:p14="http://schemas.microsoft.com/office/powerpoint/2010/main" val="4145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i="1" dirty="0" smtClean="0"/>
              <a:t>TECNICA PROCESAMIENTO DE LA INFORMACIÓN</a:t>
            </a:r>
            <a:endParaRPr lang="es-ES" sz="3200" b="1" i="1" dirty="0"/>
          </a:p>
        </p:txBody>
      </p:sp>
      <p:sp>
        <p:nvSpPr>
          <p:cNvPr id="2" name="Rectángulo 1"/>
          <p:cNvSpPr/>
          <p:nvPr/>
        </p:nvSpPr>
        <p:spPr>
          <a:xfrm>
            <a:off x="302653" y="1637023"/>
            <a:ext cx="8538693" cy="2031325"/>
          </a:xfrm>
          <a:prstGeom prst="rect">
            <a:avLst/>
          </a:prstGeom>
        </p:spPr>
        <p:txBody>
          <a:bodyPr wrap="square">
            <a:spAutoFit/>
          </a:bodyPr>
          <a:lstStyle/>
          <a:p>
            <a:pPr algn="just"/>
            <a:r>
              <a:rPr lang="es-CO" dirty="0">
                <a:latin typeface="+mj-lt"/>
              </a:rPr>
              <a:t>Consiste en procesar los datos (dispersos, desordenados, individuales) obtenidos de la población objeto de estudio durante el trabajo de campo, y tiene como fin generar resultado (datos agrupados y ordenados), a partir de los cuales se realizará el análisis según los objetivos de hipótesis de la investigación realizada.</a:t>
            </a:r>
            <a:br>
              <a:rPr lang="es-CO" dirty="0">
                <a:latin typeface="+mj-lt"/>
              </a:rPr>
            </a:br>
            <a:r>
              <a:rPr lang="es-CO" dirty="0">
                <a:latin typeface="+mj-lt"/>
              </a:rPr>
              <a:t>En el procesamiento de datos debe mencionarse las herramientas estadísticas a utilizarse.</a:t>
            </a:r>
            <a:br>
              <a:rPr lang="es-CO" dirty="0">
                <a:latin typeface="+mj-lt"/>
              </a:rPr>
            </a:br>
            <a:r>
              <a:rPr lang="es-CO" dirty="0">
                <a:latin typeface="+mj-lt"/>
              </a:rPr>
              <a:t>Como lo menciona Hernández (2003) debe decidir qué tipo de análisis de los datos se llevará a cabo: cuantitativo, cualitativo o mixto.</a:t>
            </a:r>
            <a:endParaRPr lang="es-CO" b="0" i="0" dirty="0">
              <a:solidFill>
                <a:srgbClr val="444444"/>
              </a:solidFill>
              <a:effectLst/>
              <a:latin typeface="+mj-lt"/>
            </a:endParaRPr>
          </a:p>
        </p:txBody>
      </p:sp>
      <p:sp>
        <p:nvSpPr>
          <p:cNvPr id="3" name="CuadroTexto 2"/>
          <p:cNvSpPr txBox="1"/>
          <p:nvPr/>
        </p:nvSpPr>
        <p:spPr>
          <a:xfrm>
            <a:off x="370266" y="3774207"/>
            <a:ext cx="8403465" cy="2031325"/>
          </a:xfrm>
          <a:prstGeom prst="rect">
            <a:avLst/>
          </a:prstGeom>
          <a:noFill/>
        </p:spPr>
        <p:txBody>
          <a:bodyPr wrap="square" rtlCol="0">
            <a:spAutoFit/>
          </a:bodyPr>
          <a:lstStyle/>
          <a:p>
            <a:pPr marL="285750" indent="-285750" algn="just">
              <a:buFont typeface="Arial" panose="020B0604020202020204" pitchFamily="34" charset="0"/>
              <a:buChar char="•"/>
            </a:pPr>
            <a:r>
              <a:rPr lang="es-CO" dirty="0" smtClean="0">
                <a:latin typeface="+mj-lt"/>
              </a:rPr>
              <a:t>En </a:t>
            </a:r>
            <a:r>
              <a:rPr lang="es-CO" dirty="0">
                <a:latin typeface="+mj-lt"/>
              </a:rPr>
              <a:t>caso de que el análisis sea cuantitativo, seleccionar las pruebas estadísticas apropiadas para analizar los datos, dependiendo de las hipótesis formuladas y de los niveles de medición de las variables</a:t>
            </a:r>
            <a:r>
              <a:rPr lang="es-CO" dirty="0" smtClean="0">
                <a:latin typeface="+mj-lt"/>
              </a:rPr>
              <a:t>.</a:t>
            </a:r>
          </a:p>
          <a:p>
            <a:pPr marL="285750" indent="-285750" algn="just">
              <a:buFont typeface="Arial" panose="020B0604020202020204" pitchFamily="34" charset="0"/>
              <a:buChar char="•"/>
            </a:pPr>
            <a:r>
              <a:rPr lang="es-CO" dirty="0">
                <a:latin typeface="+mj-lt"/>
              </a:rPr>
              <a:t>En caso de que el análisis elegido sea cualitativo, prediseñar o coreografiar el esquema de análisis de los datos</a:t>
            </a:r>
            <a:r>
              <a:rPr lang="es-CO" dirty="0" smtClean="0">
                <a:latin typeface="+mj-lt"/>
              </a:rPr>
              <a:t>.</a:t>
            </a:r>
          </a:p>
          <a:p>
            <a:pPr marL="285750" indent="-285750" algn="just">
              <a:buFont typeface="Arial" panose="020B0604020202020204" pitchFamily="34" charset="0"/>
              <a:buChar char="•"/>
            </a:pPr>
            <a:r>
              <a:rPr lang="es-CO" dirty="0">
                <a:latin typeface="+mj-lt"/>
              </a:rPr>
              <a:t>En el caso de que hayamos obtenido datos cuantitativos y cualitativos a cada tipo de datos le aplicamos el análisis correspondiente.</a:t>
            </a:r>
          </a:p>
        </p:txBody>
      </p:sp>
    </p:spTree>
    <p:extLst>
      <p:ext uri="{BB962C8B-B14F-4D97-AF65-F5344CB8AC3E}">
        <p14:creationId xmlns:p14="http://schemas.microsoft.com/office/powerpoint/2010/main" val="28975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dirty="0" smtClean="0">
                <a:latin typeface="Century Gothic" panose="020B0502020202020204" pitchFamily="34" charset="0"/>
              </a:rPr>
              <a:t>PRESENTACIÓN DE LA INFORMACIÓN</a:t>
            </a:r>
            <a:endParaRPr lang="es-ES" sz="3200" b="1" dirty="0">
              <a:latin typeface="Century Gothic" panose="020B0502020202020204" pitchFamily="34" charset="0"/>
            </a:endParaRPr>
          </a:p>
        </p:txBody>
      </p:sp>
      <p:sp>
        <p:nvSpPr>
          <p:cNvPr id="2" name="Rectángulo 1"/>
          <p:cNvSpPr/>
          <p:nvPr/>
        </p:nvSpPr>
        <p:spPr>
          <a:xfrm>
            <a:off x="302653" y="1637023"/>
            <a:ext cx="8538693" cy="1477328"/>
          </a:xfrm>
          <a:prstGeom prst="rect">
            <a:avLst/>
          </a:prstGeom>
        </p:spPr>
        <p:txBody>
          <a:bodyPr wrap="square">
            <a:spAutoFit/>
          </a:bodyPr>
          <a:lstStyle/>
          <a:p>
            <a:pPr algn="just"/>
            <a:r>
              <a:rPr lang="es-CO" dirty="0">
                <a:latin typeface="+mj-lt"/>
              </a:rPr>
              <a:t>La presentación de datos estadísticos constituye en sus diferentes modalidades uno de los aspectos de más uso en </a:t>
            </a:r>
            <a:r>
              <a:rPr lang="es-CO" dirty="0" smtClean="0">
                <a:latin typeface="+mj-lt"/>
              </a:rPr>
              <a:t>la estadística descriptiva. </a:t>
            </a:r>
            <a:r>
              <a:rPr lang="es-CO" dirty="0">
                <a:latin typeface="+mj-lt"/>
              </a:rPr>
              <a:t>A partir podemos visualizar a través de los diferentes medios escritos y televisivos de </a:t>
            </a:r>
            <a:r>
              <a:rPr lang="es-CO" dirty="0" smtClean="0">
                <a:latin typeface="+mj-lt"/>
              </a:rPr>
              <a:t>comunicación masiva </a:t>
            </a:r>
            <a:r>
              <a:rPr lang="es-CO" dirty="0">
                <a:latin typeface="+mj-lt"/>
              </a:rPr>
              <a:t>la presentación de los datos estadísticos sobre el </a:t>
            </a:r>
            <a:r>
              <a:rPr lang="es-CO" dirty="0" smtClean="0">
                <a:latin typeface="+mj-lt"/>
              </a:rPr>
              <a:t>comportamiento de </a:t>
            </a:r>
            <a:r>
              <a:rPr lang="es-CO" dirty="0">
                <a:latin typeface="+mj-lt"/>
              </a:rPr>
              <a:t>las principales variables económicas y sociales, nacionales e internacionales</a:t>
            </a:r>
            <a:r>
              <a:rPr lang="es-CO" dirty="0" smtClean="0">
                <a:latin typeface="+mj-lt"/>
              </a:rPr>
              <a:t>.</a:t>
            </a:r>
          </a:p>
        </p:txBody>
      </p:sp>
      <p:sp>
        <p:nvSpPr>
          <p:cNvPr id="3" name="CuadroTexto 2"/>
          <p:cNvSpPr txBox="1"/>
          <p:nvPr/>
        </p:nvSpPr>
        <p:spPr>
          <a:xfrm>
            <a:off x="437881" y="3114351"/>
            <a:ext cx="8403465" cy="2585323"/>
          </a:xfrm>
          <a:prstGeom prst="rect">
            <a:avLst/>
          </a:prstGeom>
          <a:noFill/>
        </p:spPr>
        <p:txBody>
          <a:bodyPr wrap="square" rtlCol="0">
            <a:spAutoFit/>
          </a:bodyPr>
          <a:lstStyle/>
          <a:p>
            <a:pPr marL="285750" indent="-285750" algn="just">
              <a:buFont typeface="Arial" panose="020B0604020202020204" pitchFamily="34" charset="0"/>
              <a:buChar char="•"/>
            </a:pPr>
            <a:r>
              <a:rPr lang="es-CO" b="1" dirty="0">
                <a:latin typeface="+mj-lt"/>
              </a:rPr>
              <a:t>Presentación escrita</a:t>
            </a:r>
            <a:r>
              <a:rPr lang="es-CO" dirty="0">
                <a:latin typeface="+mj-lt"/>
              </a:rPr>
              <a:t>: Esta forma de presentación de informaciones se usa cuando una serie de datos incluye pocos </a:t>
            </a:r>
            <a:r>
              <a:rPr lang="es-CO" dirty="0" smtClean="0">
                <a:latin typeface="+mj-lt"/>
              </a:rPr>
              <a:t>valores, </a:t>
            </a:r>
            <a:r>
              <a:rPr lang="es-CO" dirty="0">
                <a:latin typeface="+mj-lt"/>
              </a:rPr>
              <a:t>por lo cual resulta más apropiada la palabra escrita como forma de escribir el comportamiento de los datos; mediante la forma escrita, se resalta la importancia de las informaciones principales</a:t>
            </a:r>
            <a:r>
              <a:rPr lang="es-CO" dirty="0" smtClean="0">
                <a:latin typeface="+mj-lt"/>
              </a:rPr>
              <a:t>.</a:t>
            </a:r>
          </a:p>
          <a:p>
            <a:pPr algn="just"/>
            <a:endParaRPr lang="es-CO" dirty="0" smtClean="0">
              <a:latin typeface="+mj-lt"/>
            </a:endParaRPr>
          </a:p>
          <a:p>
            <a:pPr marL="285750" indent="-285750" algn="just">
              <a:buFont typeface="Arial" panose="020B0604020202020204" pitchFamily="34" charset="0"/>
              <a:buChar char="•"/>
            </a:pPr>
            <a:r>
              <a:rPr lang="es-CO" b="1" dirty="0">
                <a:latin typeface="+mj-lt"/>
              </a:rPr>
              <a:t>Presentación tabular:</a:t>
            </a:r>
            <a:r>
              <a:rPr lang="es-CO" dirty="0">
                <a:latin typeface="+mj-lt"/>
              </a:rPr>
              <a:t> Cuando los datos estadísticos se presentan a través de un conjunto de filas y de columnas que responden a un ordenamiento lógico; es de gran eso e importancia para el uso e importancia para el usuario ya que constituye la forma más exacta de presentar las informaciones</a:t>
            </a:r>
            <a:r>
              <a:rPr lang="es-CO" dirty="0" smtClean="0">
                <a:latin typeface="+mj-lt"/>
              </a:rPr>
              <a:t>.</a:t>
            </a:r>
            <a:endParaRPr lang="es-CO" dirty="0">
              <a:latin typeface="+mj-lt"/>
            </a:endParaRPr>
          </a:p>
        </p:txBody>
      </p:sp>
    </p:spTree>
    <p:extLst>
      <p:ext uri="{BB962C8B-B14F-4D97-AF65-F5344CB8AC3E}">
        <p14:creationId xmlns:p14="http://schemas.microsoft.com/office/powerpoint/2010/main" val="21243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dirty="0" smtClean="0">
                <a:latin typeface="Century Gothic" panose="020B0502020202020204" pitchFamily="34" charset="0"/>
              </a:rPr>
              <a:t>EJEMPLO</a:t>
            </a:r>
            <a:endParaRPr lang="es-ES" sz="3200" b="1" dirty="0">
              <a:latin typeface="Century Gothic" panose="020B0502020202020204" pitchFamily="34" charset="0"/>
            </a:endParaRPr>
          </a:p>
        </p:txBody>
      </p:sp>
      <p:sp>
        <p:nvSpPr>
          <p:cNvPr id="3" name="CuadroTexto 2"/>
          <p:cNvSpPr txBox="1"/>
          <p:nvPr/>
        </p:nvSpPr>
        <p:spPr>
          <a:xfrm>
            <a:off x="685800" y="2408352"/>
            <a:ext cx="7865772" cy="2031325"/>
          </a:xfrm>
          <a:prstGeom prst="rect">
            <a:avLst/>
          </a:prstGeom>
          <a:noFill/>
        </p:spPr>
        <p:txBody>
          <a:bodyPr wrap="square" rtlCol="0">
            <a:spAutoFit/>
          </a:bodyPr>
          <a:lstStyle/>
          <a:p>
            <a:r>
              <a:rPr lang="es-CO" b="1" dirty="0" smtClean="0">
                <a:latin typeface="+mj-lt"/>
              </a:rPr>
              <a:t>TIPO DE INVESTIGACIÓN: </a:t>
            </a:r>
          </a:p>
          <a:p>
            <a:endParaRPr lang="es-CO" dirty="0">
              <a:latin typeface="+mj-lt"/>
            </a:endParaRPr>
          </a:p>
          <a:p>
            <a:pPr algn="just"/>
            <a:r>
              <a:rPr lang="es-CO" dirty="0">
                <a:latin typeface="+mj-lt"/>
              </a:rPr>
              <a:t>El tipo de investigación desarrollado es cualitativo con un alcance descriptivo, ya que el propósito es el estudio del sector cárnico en la Ciudad de Cúcuta, analizando el proceso de producción y el sacrificio a través de encuestas, base de datos y análisis de las mismas con el fin de identificar la oportunidad de nuevos mercados internacionales desde la perspectiva Halal y el proceso de certificación Halal</a:t>
            </a:r>
            <a:r>
              <a:rPr lang="es-CO" dirty="0" smtClean="0">
                <a:latin typeface="+mj-lt"/>
              </a:rPr>
              <a:t>.</a:t>
            </a:r>
            <a:endParaRPr lang="es-CO" dirty="0">
              <a:latin typeface="+mj-lt"/>
            </a:endParaRPr>
          </a:p>
        </p:txBody>
      </p:sp>
    </p:spTree>
    <p:extLst>
      <p:ext uri="{BB962C8B-B14F-4D97-AF65-F5344CB8AC3E}">
        <p14:creationId xmlns:p14="http://schemas.microsoft.com/office/powerpoint/2010/main" val="118300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dirty="0" smtClean="0">
                <a:latin typeface="Century Gothic" panose="020B0502020202020204" pitchFamily="34" charset="0"/>
              </a:rPr>
              <a:t>EJEMPLO</a:t>
            </a:r>
            <a:endParaRPr lang="es-ES" sz="3200" b="1" dirty="0">
              <a:latin typeface="Century Gothic" panose="020B0502020202020204" pitchFamily="34" charset="0"/>
            </a:endParaRPr>
          </a:p>
        </p:txBody>
      </p:sp>
      <p:sp>
        <p:nvSpPr>
          <p:cNvPr id="3" name="CuadroTexto 2"/>
          <p:cNvSpPr txBox="1"/>
          <p:nvPr/>
        </p:nvSpPr>
        <p:spPr>
          <a:xfrm>
            <a:off x="685800" y="2034863"/>
            <a:ext cx="7865772" cy="3416320"/>
          </a:xfrm>
          <a:prstGeom prst="rect">
            <a:avLst/>
          </a:prstGeom>
          <a:noFill/>
        </p:spPr>
        <p:txBody>
          <a:bodyPr wrap="square" rtlCol="0">
            <a:spAutoFit/>
          </a:bodyPr>
          <a:lstStyle/>
          <a:p>
            <a:r>
              <a:rPr lang="es-CO" b="1" dirty="0" smtClean="0">
                <a:latin typeface="+mj-lt"/>
              </a:rPr>
              <a:t>METODO DE INVESTIGACIÓN: </a:t>
            </a:r>
          </a:p>
          <a:p>
            <a:endParaRPr lang="es-CO" dirty="0" smtClean="0">
              <a:latin typeface="+mj-lt"/>
            </a:endParaRPr>
          </a:p>
          <a:p>
            <a:pPr algn="just"/>
            <a:r>
              <a:rPr lang="es-CO" dirty="0">
                <a:latin typeface="+mj-lt"/>
              </a:rPr>
              <a:t>Se toma como referencia la base de datos que se obtienen de la Cámara de Comercio de Cúcuta. El método de investigación se realizó mediante un trabajo de campo con aplicaciones de encuestas a las diferentes empresas del sector cárnico en la ciudad de Cúcuta, cuya finalidad fue conocer el desarrollo en el proceso de su producción.</a:t>
            </a:r>
          </a:p>
          <a:p>
            <a:pPr algn="just"/>
            <a:r>
              <a:rPr lang="es-CO" dirty="0">
                <a:latin typeface="+mj-lt"/>
              </a:rPr>
              <a:t> </a:t>
            </a:r>
          </a:p>
          <a:p>
            <a:pPr algn="just"/>
            <a:r>
              <a:rPr lang="es-CO" dirty="0">
                <a:latin typeface="+mj-lt"/>
              </a:rPr>
              <a:t>Se considera una investigación de tipo campo y documental, dado que los documentos que se analizaron permitieron el diseño de la investigación descriptiva a fin de destacar datos relevantes para el estudio del proceso de certificación </a:t>
            </a:r>
            <a:r>
              <a:rPr lang="es-CO" dirty="0" smtClean="0">
                <a:latin typeface="+mj-lt"/>
              </a:rPr>
              <a:t>Halal. </a:t>
            </a:r>
            <a:endParaRPr lang="es-CO" dirty="0">
              <a:latin typeface="+mj-lt"/>
            </a:endParaRPr>
          </a:p>
          <a:p>
            <a:endParaRPr lang="es-CO" dirty="0"/>
          </a:p>
        </p:txBody>
      </p:sp>
    </p:spTree>
    <p:extLst>
      <p:ext uri="{BB962C8B-B14F-4D97-AF65-F5344CB8AC3E}">
        <p14:creationId xmlns:p14="http://schemas.microsoft.com/office/powerpoint/2010/main" val="28485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dirty="0" smtClean="0">
                <a:latin typeface="Century Gothic" panose="020B0502020202020204" pitchFamily="34" charset="0"/>
              </a:rPr>
              <a:t>EJEMPLO</a:t>
            </a:r>
            <a:endParaRPr lang="es-ES" sz="3200" b="1" dirty="0">
              <a:latin typeface="Century Gothic" panose="020B0502020202020204" pitchFamily="34" charset="0"/>
            </a:endParaRPr>
          </a:p>
        </p:txBody>
      </p:sp>
      <p:sp>
        <p:nvSpPr>
          <p:cNvPr id="3" name="CuadroTexto 2"/>
          <p:cNvSpPr txBox="1"/>
          <p:nvPr/>
        </p:nvSpPr>
        <p:spPr>
          <a:xfrm>
            <a:off x="639114" y="2562897"/>
            <a:ext cx="7865772" cy="2585323"/>
          </a:xfrm>
          <a:prstGeom prst="rect">
            <a:avLst/>
          </a:prstGeom>
          <a:noFill/>
        </p:spPr>
        <p:txBody>
          <a:bodyPr wrap="square" rtlCol="0">
            <a:spAutoFit/>
          </a:bodyPr>
          <a:lstStyle/>
          <a:p>
            <a:r>
              <a:rPr lang="es-CO" b="1" dirty="0" smtClean="0">
                <a:latin typeface="+mj-lt"/>
              </a:rPr>
              <a:t>TIPO DE ESTUDIO: </a:t>
            </a:r>
          </a:p>
          <a:p>
            <a:endParaRPr lang="es-CO" dirty="0" smtClean="0">
              <a:latin typeface="+mj-lt"/>
            </a:endParaRPr>
          </a:p>
          <a:p>
            <a:endParaRPr lang="es-CO" dirty="0" smtClean="0">
              <a:latin typeface="+mj-lt"/>
            </a:endParaRPr>
          </a:p>
          <a:p>
            <a:pPr algn="just"/>
            <a:r>
              <a:rPr lang="es-CO" dirty="0">
                <a:latin typeface="+mj-lt"/>
              </a:rPr>
              <a:t>El tipo de estudio que definimos es Descriptivo, debido a que en esta investigación se identificó los elementos y características de la Certificación Halal para el sector cárnico en la ciudad de san José de Cúcuta. Además contamos con antecedentes en cuanto al marco teórico, los cuales nos permiten fundamentar nuestro proceso de conocimiento y así obtener el estudio sobre el tema que se plantea.</a:t>
            </a:r>
          </a:p>
          <a:p>
            <a:pPr algn="just"/>
            <a:endParaRPr lang="es-CO" dirty="0"/>
          </a:p>
        </p:txBody>
      </p:sp>
    </p:spTree>
    <p:extLst>
      <p:ext uri="{BB962C8B-B14F-4D97-AF65-F5344CB8AC3E}">
        <p14:creationId xmlns:p14="http://schemas.microsoft.com/office/powerpoint/2010/main" val="31133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dirty="0" smtClean="0">
                <a:latin typeface="Century Gothic" panose="020B0502020202020204" pitchFamily="34" charset="0"/>
              </a:rPr>
              <a:t>EJEMPLO</a:t>
            </a:r>
            <a:endParaRPr lang="es-ES" sz="3200" b="1" dirty="0">
              <a:latin typeface="Century Gothic" panose="020B0502020202020204" pitchFamily="34" charset="0"/>
            </a:endParaRPr>
          </a:p>
        </p:txBody>
      </p:sp>
      <p:sp>
        <p:nvSpPr>
          <p:cNvPr id="3" name="CuadroTexto 2"/>
          <p:cNvSpPr txBox="1"/>
          <p:nvPr/>
        </p:nvSpPr>
        <p:spPr>
          <a:xfrm>
            <a:off x="685800" y="1635617"/>
            <a:ext cx="7865772" cy="369332"/>
          </a:xfrm>
          <a:prstGeom prst="rect">
            <a:avLst/>
          </a:prstGeom>
          <a:noFill/>
        </p:spPr>
        <p:txBody>
          <a:bodyPr wrap="square" rtlCol="0">
            <a:spAutoFit/>
          </a:bodyPr>
          <a:lstStyle/>
          <a:p>
            <a:r>
              <a:rPr lang="es-CO" b="1" dirty="0" smtClean="0">
                <a:latin typeface="+mj-lt"/>
              </a:rPr>
              <a:t>SISTEMATIZACION DE VARIABLES: </a:t>
            </a:r>
          </a:p>
        </p:txBody>
      </p:sp>
      <p:graphicFrame>
        <p:nvGraphicFramePr>
          <p:cNvPr id="2" name="Tabla 1"/>
          <p:cNvGraphicFramePr>
            <a:graphicFrameLocks noGrp="1"/>
          </p:cNvGraphicFramePr>
          <p:nvPr>
            <p:extLst>
              <p:ext uri="{D42A27DB-BD31-4B8C-83A1-F6EECF244321}">
                <p14:modId xmlns:p14="http://schemas.microsoft.com/office/powerpoint/2010/main" val="4292355957"/>
              </p:ext>
            </p:extLst>
          </p:nvPr>
        </p:nvGraphicFramePr>
        <p:xfrm>
          <a:off x="566670" y="2249932"/>
          <a:ext cx="8190964" cy="2578990"/>
        </p:xfrm>
        <a:graphic>
          <a:graphicData uri="http://schemas.openxmlformats.org/drawingml/2006/table">
            <a:tbl>
              <a:tblPr firstRow="1" firstCol="1" bandRow="1">
                <a:tableStyleId>{5C22544A-7EE6-4342-B048-85BDC9FD1C3A}</a:tableStyleId>
              </a:tblPr>
              <a:tblGrid>
                <a:gridCol w="2018050"/>
                <a:gridCol w="1962380"/>
                <a:gridCol w="2115473"/>
                <a:gridCol w="2095061"/>
              </a:tblGrid>
              <a:tr h="0">
                <a:tc gridSpan="4">
                  <a:txBody>
                    <a:bodyPr/>
                    <a:lstStyle/>
                    <a:p>
                      <a:pPr indent="215900" algn="just">
                        <a:lnSpc>
                          <a:spcPct val="107000"/>
                        </a:lnSpc>
                        <a:spcAft>
                          <a:spcPts val="0"/>
                        </a:spcAft>
                      </a:pPr>
                      <a:r>
                        <a:rPr lang="es-CO" sz="1100">
                          <a:effectLst/>
                        </a:rPr>
                        <a:t>OBEJETIVO GENERAL: </a:t>
                      </a:r>
                      <a:r>
                        <a:rPr lang="es-CO" sz="1200">
                          <a:effectLst/>
                        </a:rPr>
                        <a:t>Identificar los retos y oportunidades en la Unión Europea para las empresas del Sector Cárnico de la Ciudad de Cúcuta de acuerdo a la Certificación Halal.</a:t>
                      </a:r>
                      <a:endParaRPr lang="es-CO" sz="1100">
                        <a:effectLst/>
                      </a:endParaRPr>
                    </a:p>
                    <a:p>
                      <a:pPr>
                        <a:lnSpc>
                          <a:spcPct val="107000"/>
                        </a:lnSpc>
                        <a:spcAft>
                          <a:spcPts val="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07000"/>
                        </a:lnSpc>
                        <a:spcAft>
                          <a:spcPts val="0"/>
                        </a:spcAft>
                      </a:pPr>
                      <a:r>
                        <a:rPr lang="es-CO" sz="1100">
                          <a:effectLst/>
                        </a:rPr>
                        <a:t>OBJETIVOS ESPECIFICOS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100">
                          <a:effectLst/>
                        </a:rPr>
                        <a:t>VARIABLES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100">
                          <a:effectLst/>
                        </a:rPr>
                        <a:t>DEFINICION CONCEPTUAL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100">
                          <a:effectLst/>
                        </a:rPr>
                        <a:t>INSTRUMENTOS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7000"/>
                        </a:lnSpc>
                        <a:spcAft>
                          <a:spcPts val="0"/>
                        </a:spcAft>
                      </a:pPr>
                      <a:r>
                        <a:rPr lang="es-CO" sz="1200">
                          <a:effectLst/>
                        </a:rPr>
                        <a:t>Analizar el mercado del sector cárnico de la Ciudad de Cúcuta.</a:t>
                      </a:r>
                      <a:endParaRPr lang="es-CO" sz="1100">
                        <a:effectLst/>
                      </a:endParaRPr>
                    </a:p>
                    <a:p>
                      <a:pPr algn="just">
                        <a:lnSpc>
                          <a:spcPct val="107000"/>
                        </a:lnSpc>
                        <a:spcAft>
                          <a:spcPts val="0"/>
                        </a:spcAft>
                      </a:pPr>
                      <a:r>
                        <a:rPr lang="es-CO" sz="1200">
                          <a:effectLst/>
                        </a:rPr>
                        <a:t> </a:t>
                      </a:r>
                      <a:endParaRPr lang="es-CO" sz="1100">
                        <a:effectLst/>
                      </a:endParaRPr>
                    </a:p>
                    <a:p>
                      <a:pPr algn="just">
                        <a:lnSpc>
                          <a:spcPct val="107000"/>
                        </a:lnSpc>
                        <a:spcAft>
                          <a:spcPts val="0"/>
                        </a:spcAft>
                      </a:pPr>
                      <a:r>
                        <a:rPr lang="es-CO" sz="1200">
                          <a:effectLst/>
                        </a:rPr>
                        <a:t> </a:t>
                      </a:r>
                      <a:endParaRPr lang="es-CO" sz="1100">
                        <a:effectLst/>
                      </a:endParaRPr>
                    </a:p>
                    <a:p>
                      <a:pPr algn="just">
                        <a:lnSpc>
                          <a:spcPct val="107000"/>
                        </a:lnSpc>
                        <a:spcAft>
                          <a:spcPts val="0"/>
                        </a:spcAft>
                      </a:pPr>
                      <a:r>
                        <a:rPr lang="es-CO" sz="1200">
                          <a:effectLst/>
                        </a:rPr>
                        <a:t> </a:t>
                      </a:r>
                      <a:endParaRPr lang="es-CO" sz="1100">
                        <a:effectLst/>
                      </a:endParaRPr>
                    </a:p>
                    <a:p>
                      <a:pPr algn="just">
                        <a:lnSpc>
                          <a:spcPct val="107000"/>
                        </a:lnSpc>
                        <a:spcAft>
                          <a:spcPts val="0"/>
                        </a:spcAft>
                      </a:pPr>
                      <a:r>
                        <a:rPr lang="es-CO" sz="1200">
                          <a:effectLst/>
                        </a:rPr>
                        <a:t> </a:t>
                      </a:r>
                      <a:endParaRPr lang="es-CO" sz="1100">
                        <a:effectLst/>
                      </a:endParaRPr>
                    </a:p>
                    <a:p>
                      <a:pPr algn="just">
                        <a:lnSpc>
                          <a:spcPct val="107000"/>
                        </a:lnSpc>
                        <a:spcAft>
                          <a:spcPts val="0"/>
                        </a:spcAft>
                      </a:pPr>
                      <a:r>
                        <a:rPr lang="es-CO" sz="1200">
                          <a:effectLst/>
                        </a:rPr>
                        <a:t> </a:t>
                      </a:r>
                      <a:endParaRPr lang="es-CO" sz="1100">
                        <a:effectLst/>
                      </a:endParaRPr>
                    </a:p>
                    <a:p>
                      <a:pPr algn="just">
                        <a:lnSpc>
                          <a:spcPct val="107000"/>
                        </a:lnSpc>
                        <a:spcAft>
                          <a:spcPts val="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789305" algn="l"/>
                        </a:tabLst>
                      </a:pPr>
                      <a:r>
                        <a:rPr lang="es-CO" sz="1200">
                          <a:effectLst/>
                        </a:rPr>
                        <a:t>Tecnología</a:t>
                      </a:r>
                      <a:endParaRPr lang="es-CO" sz="1100">
                        <a:effectLst/>
                      </a:endParaRPr>
                    </a:p>
                    <a:p>
                      <a:pPr algn="just">
                        <a:lnSpc>
                          <a:spcPct val="150000"/>
                        </a:lnSpc>
                        <a:spcAft>
                          <a:spcPts val="0"/>
                        </a:spcAft>
                        <a:tabLst>
                          <a:tab pos="789305" algn="l"/>
                        </a:tabLst>
                      </a:pPr>
                      <a:r>
                        <a:rPr lang="es-CO" sz="1200">
                          <a:effectLst/>
                        </a:rPr>
                        <a:t>Productividad de las empresas</a:t>
                      </a:r>
                      <a:endParaRPr lang="es-CO" sz="1100">
                        <a:effectLst/>
                      </a:endParaRPr>
                    </a:p>
                    <a:p>
                      <a:pPr algn="just">
                        <a:lnSpc>
                          <a:spcPct val="107000"/>
                        </a:lnSpc>
                        <a:spcAft>
                          <a:spcPts val="0"/>
                        </a:spcAft>
                      </a:pPr>
                      <a:r>
                        <a:rPr lang="es-CO" sz="1200">
                          <a:effectLst/>
                        </a:rPr>
                        <a:t>Proceso de producción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Bef>
                          <a:spcPts val="1200"/>
                        </a:spcBef>
                        <a:spcAft>
                          <a:spcPts val="0"/>
                        </a:spcAft>
                        <a:buFont typeface="Wingdings" panose="05000000000000000000" pitchFamily="2" charset="2"/>
                        <a:buChar char=""/>
                      </a:pPr>
                      <a:r>
                        <a:rPr lang="es-CO" sz="1200" dirty="0">
                          <a:effectLst/>
                        </a:rPr>
                        <a:t>Visitas de campo.</a:t>
                      </a:r>
                      <a:endParaRPr lang="es-CO" sz="1100" dirty="0">
                        <a:effectLst/>
                      </a:endParaRPr>
                    </a:p>
                    <a:p>
                      <a:pPr marL="342900" lvl="0" indent="-342900" algn="just">
                        <a:lnSpc>
                          <a:spcPct val="150000"/>
                        </a:lnSpc>
                        <a:spcBef>
                          <a:spcPts val="1200"/>
                        </a:spcBef>
                        <a:spcAft>
                          <a:spcPts val="0"/>
                        </a:spcAft>
                        <a:buFont typeface="Wingdings" panose="05000000000000000000" pitchFamily="2" charset="2"/>
                        <a:buChar char=""/>
                      </a:pPr>
                      <a:r>
                        <a:rPr lang="es-CO" sz="1200" dirty="0">
                          <a:effectLst/>
                        </a:rPr>
                        <a:t>Empresas </a:t>
                      </a:r>
                      <a:endParaRPr lang="es-CO" sz="1100" dirty="0">
                        <a:effectLst/>
                      </a:endParaRPr>
                    </a:p>
                    <a:p>
                      <a:pPr marL="342900" lvl="0" indent="-342900" algn="just">
                        <a:lnSpc>
                          <a:spcPct val="150000"/>
                        </a:lnSpc>
                        <a:spcBef>
                          <a:spcPts val="1200"/>
                        </a:spcBef>
                        <a:spcAft>
                          <a:spcPts val="0"/>
                        </a:spcAft>
                        <a:buFont typeface="Wingdings" panose="05000000000000000000" pitchFamily="2" charset="2"/>
                        <a:buChar char=""/>
                      </a:pPr>
                      <a:r>
                        <a:rPr lang="es-CO" sz="1200" dirty="0">
                          <a:effectLst/>
                        </a:rPr>
                        <a:t>Cámara de Comercio de Cúcuta.</a:t>
                      </a:r>
                      <a:endParaRPr lang="es-CO" sz="1100" dirty="0">
                        <a:effectLst/>
                      </a:endParaRPr>
                    </a:p>
                    <a:p>
                      <a:pPr marL="342900" lvl="0" indent="-342900" algn="just">
                        <a:lnSpc>
                          <a:spcPct val="150000"/>
                        </a:lnSpc>
                        <a:spcBef>
                          <a:spcPts val="1200"/>
                        </a:spcBef>
                        <a:spcAft>
                          <a:spcPts val="0"/>
                        </a:spcAft>
                        <a:buFont typeface="Wingdings" panose="05000000000000000000" pitchFamily="2" charset="2"/>
                        <a:buChar char=""/>
                      </a:pPr>
                      <a:r>
                        <a:rPr lang="es-CO" sz="1200" dirty="0">
                          <a:effectLst/>
                        </a:rPr>
                        <a:t>Encuestas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CuadroTexto 3"/>
          <p:cNvSpPr txBox="1"/>
          <p:nvPr/>
        </p:nvSpPr>
        <p:spPr>
          <a:xfrm>
            <a:off x="518374" y="5022761"/>
            <a:ext cx="7994561" cy="646331"/>
          </a:xfrm>
          <a:prstGeom prst="rect">
            <a:avLst/>
          </a:prstGeom>
          <a:noFill/>
        </p:spPr>
        <p:txBody>
          <a:bodyPr wrap="square" rtlCol="0">
            <a:spAutoFit/>
          </a:bodyPr>
          <a:lstStyle/>
          <a:p>
            <a:pPr algn="just"/>
            <a:r>
              <a:rPr lang="es-CO" b="1" dirty="0" smtClean="0">
                <a:latin typeface="+mj-lt"/>
              </a:rPr>
              <a:t>NOTA: SE DEBE REALIZAR ESTE PROCEDIMIENTO CON LOS TRES OBJETIOS ESPECIFICOS, TODO DENTRO DEL MISMO CUADRO</a:t>
            </a:r>
            <a:endParaRPr lang="es-CO" b="1" dirty="0">
              <a:latin typeface="+mj-lt"/>
            </a:endParaRPr>
          </a:p>
        </p:txBody>
      </p:sp>
    </p:spTree>
    <p:extLst>
      <p:ext uri="{BB962C8B-B14F-4D97-AF65-F5344CB8AC3E}">
        <p14:creationId xmlns:p14="http://schemas.microsoft.com/office/powerpoint/2010/main" val="303113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8344" y="1706325"/>
            <a:ext cx="8490856" cy="400110"/>
          </a:xfrm>
          <a:prstGeom prst="rect">
            <a:avLst/>
          </a:prstGeom>
        </p:spPr>
        <p:txBody>
          <a:bodyPr wrap="square">
            <a:spAutoFit/>
          </a:bodyPr>
          <a:lstStyle/>
          <a:p>
            <a:pPr marL="226695" indent="-226695" algn="just">
              <a:spcAft>
                <a:spcPts val="0"/>
              </a:spcAft>
            </a:pPr>
            <a:r>
              <a:rPr lang="es-CO" sz="2000" dirty="0">
                <a:latin typeface="Arial" panose="020B0604020202020204" pitchFamily="34" charset="0"/>
                <a:ea typeface="Calibri" panose="020F0502020204030204" pitchFamily="34" charset="0"/>
                <a:cs typeface="Arial" panose="020B0604020202020204" pitchFamily="34" charset="0"/>
              </a:rPr>
              <a:t> </a:t>
            </a:r>
          </a:p>
        </p:txBody>
      </p:sp>
      <p:sp>
        <p:nvSpPr>
          <p:cNvPr id="3" name="CuadroTexto 2"/>
          <p:cNvSpPr txBox="1"/>
          <p:nvPr/>
        </p:nvSpPr>
        <p:spPr>
          <a:xfrm>
            <a:off x="1787949" y="298025"/>
            <a:ext cx="6312861" cy="830997"/>
          </a:xfrm>
          <a:prstGeom prst="rect">
            <a:avLst/>
          </a:prstGeom>
          <a:noFill/>
        </p:spPr>
        <p:txBody>
          <a:bodyPr wrap="square" rtlCol="0">
            <a:spAutoFit/>
          </a:bodyPr>
          <a:lstStyle/>
          <a:p>
            <a:pPr algn="ctr"/>
            <a:r>
              <a:rPr lang="es-ES" sz="1600" b="1" dirty="0"/>
              <a:t>ELEMENTOS DEL ANTEPROYECTO DEL PROGRAMA DE COMERCIO EXTERIOR  UDES</a:t>
            </a:r>
            <a:endParaRPr lang="es-CO" sz="1600" dirty="0"/>
          </a:p>
          <a:p>
            <a:pPr algn="ctr"/>
            <a:r>
              <a:rPr lang="es-ES" sz="1600" b="1" dirty="0"/>
              <a:t>(PROYECTO DE INVESTIGACION Y PASANTIA)</a:t>
            </a:r>
            <a:endParaRPr lang="es-CO" sz="1600" dirty="0"/>
          </a:p>
        </p:txBody>
      </p:sp>
      <p:sp>
        <p:nvSpPr>
          <p:cNvPr id="4" name="CuadroTexto 3"/>
          <p:cNvSpPr txBox="1"/>
          <p:nvPr/>
        </p:nvSpPr>
        <p:spPr>
          <a:xfrm>
            <a:off x="700088" y="1706325"/>
            <a:ext cx="8139112" cy="3754874"/>
          </a:xfrm>
          <a:prstGeom prst="rect">
            <a:avLst/>
          </a:prstGeom>
          <a:noFill/>
        </p:spPr>
        <p:txBody>
          <a:bodyPr wrap="square" rtlCol="0">
            <a:spAutoFit/>
          </a:bodyPr>
          <a:lstStyle/>
          <a:p>
            <a:pPr marL="342900" lvl="0" indent="-342900">
              <a:buAutoNum type="arabicPeriod" startAt="2"/>
            </a:pPr>
            <a:r>
              <a:rPr lang="es-CO" sz="1400" b="1" i="1" dirty="0"/>
              <a:t>   MARCO REFERENCIAL </a:t>
            </a:r>
            <a:endParaRPr lang="es-CO" sz="1400" dirty="0"/>
          </a:p>
          <a:p>
            <a:pPr lvl="0"/>
            <a:r>
              <a:rPr lang="es-CO" sz="1400" b="1" dirty="0"/>
              <a:t>2.1.     MARCO CONTEXTUAL O RESEÑA HISTÓRICA </a:t>
            </a:r>
            <a:endParaRPr lang="es-CO" sz="1400" dirty="0"/>
          </a:p>
          <a:p>
            <a:pPr lvl="0"/>
            <a:r>
              <a:rPr lang="es-CO" sz="1400" b="1" dirty="0"/>
              <a:t>2.2.     ANTECEDENTES BIBLIOGRÁFICOS </a:t>
            </a:r>
            <a:endParaRPr lang="es-CO" sz="1400" dirty="0"/>
          </a:p>
          <a:p>
            <a:pPr lvl="0"/>
            <a:r>
              <a:rPr lang="es-CO" sz="1400" b="1" dirty="0"/>
              <a:t>2.3.     MARCO TEÓRICO O BASES TEÓRICAS </a:t>
            </a:r>
            <a:endParaRPr lang="es-CO" sz="1400" dirty="0"/>
          </a:p>
          <a:p>
            <a:pPr lvl="0"/>
            <a:r>
              <a:rPr lang="es-CO" sz="1400" b="1" dirty="0"/>
              <a:t>2.4.     MARCO CONCEPTUAL </a:t>
            </a:r>
            <a:endParaRPr lang="es-CO" sz="1400" dirty="0"/>
          </a:p>
          <a:p>
            <a:pPr lvl="0"/>
            <a:r>
              <a:rPr lang="es-CO" sz="1400" b="1" dirty="0"/>
              <a:t>2.5.     MARCO LEGAL </a:t>
            </a:r>
            <a:endParaRPr lang="es-CO" sz="1400" dirty="0"/>
          </a:p>
          <a:p>
            <a:pPr lvl="0"/>
            <a:r>
              <a:rPr lang="es-CO" sz="1400" b="1" dirty="0"/>
              <a:t>2.6.     HIPÓTESIS </a:t>
            </a:r>
          </a:p>
          <a:p>
            <a:pPr marL="342900" lvl="0" indent="-342900">
              <a:buAutoNum type="arabicPeriod" startAt="3"/>
            </a:pPr>
            <a:r>
              <a:rPr lang="es-CO" sz="1400" b="1" i="1" dirty="0"/>
              <a:t>   DISEÑO METODOLÓGICO </a:t>
            </a:r>
            <a:endParaRPr lang="es-CO" sz="1400" dirty="0"/>
          </a:p>
          <a:p>
            <a:pPr lvl="0"/>
            <a:r>
              <a:rPr lang="es-CO" sz="1400" b="1" dirty="0"/>
              <a:t>3.1.    </a:t>
            </a:r>
            <a:r>
              <a:rPr lang="es-ES" sz="1400" b="1" dirty="0"/>
              <a:t>TIPO DE INVESTIGACIÓN ( INSTRUMENTO )</a:t>
            </a:r>
            <a:endParaRPr lang="es-CO" sz="1400" dirty="0"/>
          </a:p>
          <a:p>
            <a:pPr lvl="0"/>
            <a:r>
              <a:rPr lang="es-CO" sz="1400" b="1" dirty="0"/>
              <a:t>3.2.     </a:t>
            </a:r>
            <a:r>
              <a:rPr lang="es-ES" sz="1400" b="1" dirty="0"/>
              <a:t>MÉTODO DE INVESTIGACION</a:t>
            </a:r>
            <a:endParaRPr lang="es-CO" sz="1400" dirty="0"/>
          </a:p>
          <a:p>
            <a:pPr lvl="0"/>
            <a:r>
              <a:rPr lang="es-CO" sz="1400" b="1" dirty="0"/>
              <a:t>3.3.     </a:t>
            </a:r>
            <a:r>
              <a:rPr lang="es-ES" sz="1400" b="1" dirty="0"/>
              <a:t>POBLACIÓN</a:t>
            </a:r>
            <a:endParaRPr lang="es-CO" sz="1400" dirty="0"/>
          </a:p>
          <a:p>
            <a:pPr lvl="0"/>
            <a:r>
              <a:rPr lang="es-CO" sz="1400" b="1" dirty="0"/>
              <a:t>3.4.     </a:t>
            </a:r>
            <a:r>
              <a:rPr lang="es-ES" sz="1400" b="1" dirty="0"/>
              <a:t>MUESTRA</a:t>
            </a:r>
            <a:endParaRPr lang="es-CO" sz="1400" dirty="0"/>
          </a:p>
          <a:p>
            <a:pPr lvl="0"/>
            <a:r>
              <a:rPr lang="es-CO" sz="1400" b="1" dirty="0"/>
              <a:t>3.5.     </a:t>
            </a:r>
            <a:r>
              <a:rPr lang="es-ES" sz="1400" b="1" dirty="0"/>
              <a:t>SISTEMATIZACIÓN DE VARIABLES</a:t>
            </a:r>
            <a:endParaRPr lang="es-CO" sz="1400" dirty="0"/>
          </a:p>
          <a:p>
            <a:pPr lvl="0"/>
            <a:r>
              <a:rPr lang="es-CO" sz="1400" b="1" dirty="0"/>
              <a:t>3.6.     </a:t>
            </a:r>
            <a:r>
              <a:rPr lang="es-ES" sz="1400" b="1" dirty="0"/>
              <a:t>TRATAMIENTO DE LA INFORMACION</a:t>
            </a:r>
            <a:endParaRPr lang="es-CO" sz="1400" dirty="0"/>
          </a:p>
          <a:p>
            <a:pPr lvl="0"/>
            <a:r>
              <a:rPr lang="es-CO" sz="1400" b="1" dirty="0"/>
              <a:t>3.6.1.  </a:t>
            </a:r>
            <a:r>
              <a:rPr lang="es-ES" sz="1400" b="1" dirty="0"/>
              <a:t>TÉCNICA PARA LA RECOLECCIÓN DE INFORMACIÓN</a:t>
            </a:r>
            <a:endParaRPr lang="es-CO" sz="1400" dirty="0"/>
          </a:p>
          <a:p>
            <a:pPr lvl="0"/>
            <a:r>
              <a:rPr lang="es-CO" sz="1400" b="1" dirty="0"/>
              <a:t>3.6.2.  </a:t>
            </a:r>
            <a:r>
              <a:rPr lang="es-ES" sz="1400" b="1" dirty="0"/>
              <a:t>TÉCNICA PROCESAMIENTO DE LA INFORMACIÓN</a:t>
            </a:r>
            <a:endParaRPr lang="es-CO" sz="1400" dirty="0"/>
          </a:p>
          <a:p>
            <a:pPr lvl="0"/>
            <a:r>
              <a:rPr lang="es-CO" sz="1400" b="1" dirty="0"/>
              <a:t>3.6.3.  </a:t>
            </a:r>
            <a:r>
              <a:rPr lang="es-ES" sz="1400" b="1" dirty="0"/>
              <a:t>PRESENTACIÓN DE LA INFORMACION</a:t>
            </a:r>
            <a:endParaRPr lang="es-CO" sz="2800" dirty="0"/>
          </a:p>
        </p:txBody>
      </p:sp>
      <p:sp>
        <p:nvSpPr>
          <p:cNvPr id="5" name="Cerrar llave 4"/>
          <p:cNvSpPr/>
          <p:nvPr/>
        </p:nvSpPr>
        <p:spPr>
          <a:xfrm>
            <a:off x="4778062" y="1429555"/>
            <a:ext cx="515155" cy="157122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p>
        </p:txBody>
      </p:sp>
      <p:sp>
        <p:nvSpPr>
          <p:cNvPr id="6" name="CuadroTexto 5"/>
          <p:cNvSpPr txBox="1"/>
          <p:nvPr/>
        </p:nvSpPr>
        <p:spPr>
          <a:xfrm>
            <a:off x="5293217" y="1405792"/>
            <a:ext cx="3232597" cy="1754326"/>
          </a:xfrm>
          <a:prstGeom prst="rect">
            <a:avLst/>
          </a:prstGeom>
          <a:noFill/>
        </p:spPr>
        <p:txBody>
          <a:bodyPr wrap="square" rtlCol="0">
            <a:spAutoFit/>
          </a:bodyPr>
          <a:lstStyle/>
          <a:p>
            <a:pPr algn="just"/>
            <a:r>
              <a:rPr lang="es-CO" b="1" u="sng" dirty="0">
                <a:solidFill>
                  <a:srgbClr val="FF0000"/>
                </a:solidFill>
              </a:rPr>
              <a:t>Entre el 11 y 18 de Agosto </a:t>
            </a:r>
            <a:r>
              <a:rPr lang="es-CO" dirty="0"/>
              <a:t>se organizará y adaptará a la Estructura del Anteproyecto. De acuerdo a la información que se tiene en la propuesta de investigación.</a:t>
            </a:r>
          </a:p>
        </p:txBody>
      </p:sp>
      <p:sp>
        <p:nvSpPr>
          <p:cNvPr id="7" name="Cerrar llave 6"/>
          <p:cNvSpPr/>
          <p:nvPr/>
        </p:nvSpPr>
        <p:spPr>
          <a:xfrm>
            <a:off x="4881092" y="2975019"/>
            <a:ext cx="785611" cy="255001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p>
        </p:txBody>
      </p:sp>
      <p:sp>
        <p:nvSpPr>
          <p:cNvPr id="8" name="CuadroTexto 7"/>
          <p:cNvSpPr txBox="1"/>
          <p:nvPr/>
        </p:nvSpPr>
        <p:spPr>
          <a:xfrm>
            <a:off x="5707488" y="3737421"/>
            <a:ext cx="3232597" cy="1200329"/>
          </a:xfrm>
          <a:prstGeom prst="rect">
            <a:avLst/>
          </a:prstGeom>
          <a:noFill/>
        </p:spPr>
        <p:txBody>
          <a:bodyPr wrap="square" rtlCol="0">
            <a:spAutoFit/>
          </a:bodyPr>
          <a:lstStyle/>
          <a:p>
            <a:pPr algn="just"/>
            <a:r>
              <a:rPr lang="es-CO" b="1" u="sng" dirty="0">
                <a:solidFill>
                  <a:srgbClr val="FF0000"/>
                </a:solidFill>
              </a:rPr>
              <a:t>Esto se realizará para el P2, con el fin de tener listo el Anteproyecto para la fecha programada.</a:t>
            </a:r>
            <a:endParaRPr lang="es-CO" dirty="0"/>
          </a:p>
        </p:txBody>
      </p:sp>
    </p:spTree>
    <p:extLst>
      <p:ext uri="{BB962C8B-B14F-4D97-AF65-F5344CB8AC3E}">
        <p14:creationId xmlns:p14="http://schemas.microsoft.com/office/powerpoint/2010/main" val="137946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dirty="0" smtClean="0">
                <a:latin typeface="Century Gothic" panose="020B0502020202020204" pitchFamily="34" charset="0"/>
              </a:rPr>
              <a:t>EJEMPLO</a:t>
            </a:r>
            <a:endParaRPr lang="es-ES" sz="3200" b="1" dirty="0">
              <a:latin typeface="Century Gothic" panose="020B0502020202020204" pitchFamily="34" charset="0"/>
            </a:endParaRPr>
          </a:p>
        </p:txBody>
      </p:sp>
      <p:sp>
        <p:nvSpPr>
          <p:cNvPr id="3" name="CuadroTexto 2"/>
          <p:cNvSpPr txBox="1"/>
          <p:nvPr/>
        </p:nvSpPr>
        <p:spPr>
          <a:xfrm>
            <a:off x="685800" y="1906073"/>
            <a:ext cx="7865772" cy="3693319"/>
          </a:xfrm>
          <a:prstGeom prst="rect">
            <a:avLst/>
          </a:prstGeom>
          <a:noFill/>
        </p:spPr>
        <p:txBody>
          <a:bodyPr wrap="square" rtlCol="0">
            <a:spAutoFit/>
          </a:bodyPr>
          <a:lstStyle/>
          <a:p>
            <a:r>
              <a:rPr lang="es-CO" b="1" dirty="0" smtClean="0">
                <a:latin typeface="+mj-lt"/>
              </a:rPr>
              <a:t>TECNICA PARA LA RECOLECCIÓN DE LA INFORMACIÓN</a:t>
            </a:r>
            <a:r>
              <a:rPr lang="es-CO" dirty="0" smtClean="0">
                <a:latin typeface="+mj-lt"/>
              </a:rPr>
              <a:t>: </a:t>
            </a:r>
          </a:p>
          <a:p>
            <a:endParaRPr lang="es-CO" dirty="0">
              <a:latin typeface="+mj-lt"/>
            </a:endParaRPr>
          </a:p>
          <a:p>
            <a:pPr marL="285750" indent="-285750">
              <a:buFont typeface="Arial" panose="020B0604020202020204" pitchFamily="34" charset="0"/>
              <a:buChar char="•"/>
            </a:pPr>
            <a:r>
              <a:rPr lang="es-CO" dirty="0">
                <a:latin typeface="+mj-lt"/>
              </a:rPr>
              <a:t>La información recolectada será tratada a partir de fuentes primarias:</a:t>
            </a:r>
          </a:p>
          <a:p>
            <a:pPr lvl="0"/>
            <a:endParaRPr lang="es-CO" dirty="0" smtClean="0">
              <a:latin typeface="+mj-lt"/>
            </a:endParaRPr>
          </a:p>
          <a:p>
            <a:pPr lvl="0"/>
            <a:r>
              <a:rPr lang="es-CO" dirty="0" smtClean="0">
                <a:latin typeface="+mj-lt"/>
              </a:rPr>
              <a:t>Encuestas</a:t>
            </a:r>
            <a:r>
              <a:rPr lang="es-CO" dirty="0">
                <a:latin typeface="+mj-lt"/>
              </a:rPr>
              <a:t>. </a:t>
            </a:r>
          </a:p>
          <a:p>
            <a:pPr lvl="0"/>
            <a:r>
              <a:rPr lang="es-CO" dirty="0" smtClean="0">
                <a:latin typeface="+mj-lt"/>
              </a:rPr>
              <a:t>Instituto </a:t>
            </a:r>
            <a:r>
              <a:rPr lang="es-CO" dirty="0">
                <a:latin typeface="+mj-lt"/>
              </a:rPr>
              <a:t>Halal</a:t>
            </a:r>
            <a:r>
              <a:rPr lang="es-CO" dirty="0" smtClean="0">
                <a:latin typeface="+mj-lt"/>
              </a:rPr>
              <a:t>.</a:t>
            </a:r>
          </a:p>
          <a:p>
            <a:pPr lvl="0"/>
            <a:endParaRPr lang="es-CO" dirty="0">
              <a:latin typeface="+mj-lt"/>
            </a:endParaRPr>
          </a:p>
          <a:p>
            <a:pPr marL="285750" indent="-285750">
              <a:buFont typeface="Arial" panose="020B0604020202020204" pitchFamily="34" charset="0"/>
              <a:buChar char="•"/>
            </a:pPr>
            <a:r>
              <a:rPr lang="es-CO" dirty="0">
                <a:latin typeface="+mj-lt"/>
              </a:rPr>
              <a:t>Fuentes de información secundaria como</a:t>
            </a:r>
            <a:r>
              <a:rPr lang="es-CO" dirty="0" smtClean="0">
                <a:latin typeface="+mj-lt"/>
              </a:rPr>
              <a:t>:</a:t>
            </a:r>
          </a:p>
          <a:p>
            <a:endParaRPr lang="es-CO" dirty="0">
              <a:latin typeface="+mj-lt"/>
            </a:endParaRPr>
          </a:p>
          <a:p>
            <a:pPr lvl="0"/>
            <a:r>
              <a:rPr lang="es-CO" dirty="0">
                <a:latin typeface="+mj-lt"/>
              </a:rPr>
              <a:t>Cámara de comercio de Cúcuta. </a:t>
            </a:r>
          </a:p>
          <a:p>
            <a:pPr lvl="0"/>
            <a:r>
              <a:rPr lang="es-CO" dirty="0">
                <a:latin typeface="+mj-lt"/>
              </a:rPr>
              <a:t>Libros y documentos.</a:t>
            </a:r>
          </a:p>
          <a:p>
            <a:pPr lvl="0"/>
            <a:r>
              <a:rPr lang="es-CO" dirty="0">
                <a:latin typeface="+mj-lt"/>
              </a:rPr>
              <a:t>Informes y estudios analíticos.</a:t>
            </a:r>
          </a:p>
          <a:p>
            <a:endParaRPr lang="es-CO" dirty="0" smtClean="0"/>
          </a:p>
        </p:txBody>
      </p:sp>
    </p:spTree>
    <p:extLst>
      <p:ext uri="{BB962C8B-B14F-4D97-AF65-F5344CB8AC3E}">
        <p14:creationId xmlns:p14="http://schemas.microsoft.com/office/powerpoint/2010/main" val="40781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dirty="0" smtClean="0">
                <a:latin typeface="Century Gothic" panose="020B0502020202020204" pitchFamily="34" charset="0"/>
              </a:rPr>
              <a:t>EJEMPLO</a:t>
            </a:r>
            <a:endParaRPr lang="es-ES" sz="3200" b="1" dirty="0">
              <a:latin typeface="Century Gothic" panose="020B0502020202020204" pitchFamily="34" charset="0"/>
            </a:endParaRPr>
          </a:p>
        </p:txBody>
      </p:sp>
      <p:sp>
        <p:nvSpPr>
          <p:cNvPr id="3" name="CuadroTexto 2"/>
          <p:cNvSpPr txBox="1"/>
          <p:nvPr/>
        </p:nvSpPr>
        <p:spPr>
          <a:xfrm>
            <a:off x="639114" y="1545465"/>
            <a:ext cx="7865772" cy="4247317"/>
          </a:xfrm>
          <a:prstGeom prst="rect">
            <a:avLst/>
          </a:prstGeom>
          <a:noFill/>
        </p:spPr>
        <p:txBody>
          <a:bodyPr wrap="square" rtlCol="0">
            <a:spAutoFit/>
          </a:bodyPr>
          <a:lstStyle/>
          <a:p>
            <a:pPr algn="just"/>
            <a:r>
              <a:rPr lang="es-CO" b="1" dirty="0" smtClean="0">
                <a:latin typeface="+mj-lt"/>
              </a:rPr>
              <a:t>TECNICA PARA EL PROCESAMIENTO DE LA INFORMACIÓN</a:t>
            </a:r>
            <a:r>
              <a:rPr lang="es-CO" dirty="0" smtClean="0">
                <a:latin typeface="+mj-lt"/>
              </a:rPr>
              <a:t>: </a:t>
            </a:r>
          </a:p>
          <a:p>
            <a:pPr algn="just"/>
            <a:endParaRPr lang="es-CO" dirty="0">
              <a:latin typeface="+mj-lt"/>
            </a:endParaRPr>
          </a:p>
          <a:p>
            <a:pPr algn="just"/>
            <a:r>
              <a:rPr lang="es-CO" dirty="0">
                <a:latin typeface="+mj-lt"/>
              </a:rPr>
              <a:t>En el estudio, se utilizara para recolectar información, un análisis estadístico descriptivo de los datos obtenidos por las encuestas realizadas a las empresas y base de datos de la Cámara de Comercio. Con el fin de facilitar el procesamiento de la información recolectada, se tendrán en cuenta una serie de pasos que serán</a:t>
            </a:r>
          </a:p>
          <a:p>
            <a:pPr marL="285750" indent="-285750" algn="just">
              <a:buFont typeface="Arial" panose="020B0604020202020204" pitchFamily="34" charset="0"/>
              <a:buChar char="•"/>
            </a:pPr>
            <a:r>
              <a:rPr lang="es-CO" dirty="0" smtClean="0">
                <a:latin typeface="+mj-lt"/>
              </a:rPr>
              <a:t>Clasificación </a:t>
            </a:r>
            <a:r>
              <a:rPr lang="es-CO" dirty="0">
                <a:latin typeface="+mj-lt"/>
              </a:rPr>
              <a:t>de las encuestas y las entrevistas que se </a:t>
            </a:r>
            <a:r>
              <a:rPr lang="es-CO" dirty="0" smtClean="0">
                <a:latin typeface="+mj-lt"/>
              </a:rPr>
              <a:t>apliquen.</a:t>
            </a:r>
          </a:p>
          <a:p>
            <a:pPr marL="285750" indent="-285750" algn="just">
              <a:buFont typeface="Arial" panose="020B0604020202020204" pitchFamily="34" charset="0"/>
              <a:buChar char="•"/>
            </a:pPr>
            <a:r>
              <a:rPr lang="es-CO" dirty="0" smtClean="0">
                <a:latin typeface="+mj-lt"/>
              </a:rPr>
              <a:t>Se </a:t>
            </a:r>
            <a:r>
              <a:rPr lang="es-CO" dirty="0">
                <a:latin typeface="+mj-lt"/>
              </a:rPr>
              <a:t>realizara un análisis cualitativo mediante la aplicación de matrices de Inteligencia de mercados, que estudia de manera organizada y sistemática, información macroeconómica, comercial, financiera, entre otras; de los países mercado objeto de estudio. Con el resultado de esta matriz de inteligencia de mercados se aplicara el Modelo CAGE (cultura, administrativa, geografía y economía) con el país seleccionado como mercado objetivo. Así mismo la matriz FODA donde se describe fortalezas, oportunidades, debilidades y amenazas </a:t>
            </a:r>
            <a:r>
              <a:rPr lang="es-CO" dirty="0" smtClean="0">
                <a:latin typeface="+mj-lt"/>
              </a:rPr>
              <a:t>del sector cárnico.</a:t>
            </a:r>
          </a:p>
        </p:txBody>
      </p:sp>
    </p:spTree>
    <p:extLst>
      <p:ext uri="{BB962C8B-B14F-4D97-AF65-F5344CB8AC3E}">
        <p14:creationId xmlns:p14="http://schemas.microsoft.com/office/powerpoint/2010/main" val="17259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descr="Papel bouquet"/>
          <p:cNvSpPr>
            <a:spLocks noGrp="1" noChangeArrowheads="1"/>
          </p:cNvSpPr>
          <p:nvPr>
            <p:ph type="title"/>
          </p:nvPr>
        </p:nvSpPr>
        <p:spPr>
          <a:xfrm>
            <a:off x="685800" y="381000"/>
            <a:ext cx="7772400" cy="1066800"/>
          </a:xfrm>
          <a:blipFill dpi="0" rotWithShape="0">
            <a:blip r:embed="rId3"/>
            <a:srcRect/>
            <a:tile tx="0" ty="0" sx="100000" sy="100000" flip="none" algn="tl"/>
          </a:blipFill>
          <a:ln w="12700">
            <a:solidFill>
              <a:schemeClr val="tx1"/>
            </a:solidFill>
            <a:miter lim="800000"/>
            <a:headEnd/>
            <a:tailEnd/>
          </a:ln>
          <a:effectLst>
            <a:outerShdw dist="107763" dir="13500000" algn="ctr" rotWithShape="0">
              <a:schemeClr val="bg2"/>
            </a:outerShdw>
          </a:effectLst>
        </p:spPr>
        <p:txBody>
          <a:bodyPr/>
          <a:lstStyle/>
          <a:p>
            <a:pPr algn="ctr"/>
            <a:r>
              <a:rPr lang="es-ES_tradnl" sz="3200" b="1" dirty="0" smtClean="0">
                <a:latin typeface="Century Gothic" panose="020B0502020202020204" pitchFamily="34" charset="0"/>
              </a:rPr>
              <a:t>EJEMPLO</a:t>
            </a:r>
            <a:endParaRPr lang="es-ES" sz="3200" b="1" dirty="0">
              <a:latin typeface="Century Gothic" panose="020B0502020202020204" pitchFamily="34" charset="0"/>
            </a:endParaRPr>
          </a:p>
        </p:txBody>
      </p:sp>
      <p:sp>
        <p:nvSpPr>
          <p:cNvPr id="3" name="CuadroTexto 2"/>
          <p:cNvSpPr txBox="1"/>
          <p:nvPr/>
        </p:nvSpPr>
        <p:spPr>
          <a:xfrm>
            <a:off x="639114" y="1545465"/>
            <a:ext cx="7865772" cy="4247317"/>
          </a:xfrm>
          <a:prstGeom prst="rect">
            <a:avLst/>
          </a:prstGeom>
          <a:noFill/>
        </p:spPr>
        <p:txBody>
          <a:bodyPr wrap="square" rtlCol="0">
            <a:spAutoFit/>
          </a:bodyPr>
          <a:lstStyle/>
          <a:p>
            <a:pPr algn="just"/>
            <a:r>
              <a:rPr lang="es-CO" b="1" dirty="0" smtClean="0">
                <a:latin typeface="+mj-lt"/>
              </a:rPr>
              <a:t>PRESENTACIÓN  DE LA INFORMACIÓN</a:t>
            </a:r>
            <a:r>
              <a:rPr lang="es-CO" dirty="0" smtClean="0">
                <a:latin typeface="+mj-lt"/>
              </a:rPr>
              <a:t>: </a:t>
            </a:r>
          </a:p>
          <a:p>
            <a:pPr algn="just"/>
            <a:endParaRPr lang="es-CO" dirty="0" smtClean="0">
              <a:latin typeface="+mj-lt"/>
            </a:endParaRPr>
          </a:p>
          <a:p>
            <a:pPr algn="just"/>
            <a:r>
              <a:rPr lang="es-CO" dirty="0">
                <a:latin typeface="+mj-lt"/>
              </a:rPr>
              <a:t>Para presentar la información de este estudio se utilizaran, las tablas de datos y los gráficos correspondientes, para expresar la información recolectada de las encuestas realizadas a las empresas del sector cárnico de forma breve, entendible y clara, obteniendo una mejor visión de los datos recogidos del proceso de producción y el método de sacrificio</a:t>
            </a:r>
            <a:r>
              <a:rPr lang="es-CO" dirty="0" smtClean="0">
                <a:latin typeface="+mj-lt"/>
              </a:rPr>
              <a:t>.</a:t>
            </a:r>
          </a:p>
          <a:p>
            <a:pPr algn="just"/>
            <a:endParaRPr lang="es-CO" dirty="0">
              <a:latin typeface="+mj-lt"/>
            </a:endParaRPr>
          </a:p>
          <a:p>
            <a:pPr algn="just"/>
            <a:r>
              <a:rPr lang="es-CO" dirty="0">
                <a:latin typeface="+mj-lt"/>
              </a:rPr>
              <a:t>A través de la matriz de inteligencia de mercados se logra tomar decisiones más rápida y eficazmente al priorizar el posible mercado objetivo, profundizar el conocimiento sobre los competidores, fortalezas, debilidades, estrategias, identificar amenazas (acceso al mercado, competencia), Entender mejor las condiciones, tendencias y oportunidades de mercado donde pueden incursionar los productos desde la perspectiva Halal.</a:t>
            </a:r>
          </a:p>
          <a:p>
            <a:pPr algn="just"/>
            <a:endParaRPr lang="es-CO" dirty="0">
              <a:latin typeface="+mj-lt"/>
            </a:endParaRPr>
          </a:p>
        </p:txBody>
      </p:sp>
    </p:spTree>
    <p:extLst>
      <p:ext uri="{BB962C8B-B14F-4D97-AF65-F5344CB8AC3E}">
        <p14:creationId xmlns:p14="http://schemas.microsoft.com/office/powerpoint/2010/main" val="100483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Effect transition="in" filter="box(in)">
                                      <p:cBhvr>
                                        <p:cTn id="7" dur="75"/>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637" y="2522538"/>
            <a:ext cx="7886700" cy="1325563"/>
          </a:xfrm>
        </p:spPr>
        <p:txBody>
          <a:bodyPr/>
          <a:lstStyle/>
          <a:p>
            <a:pPr algn="ctr"/>
            <a:r>
              <a:rPr lang="es-CO" b="1" dirty="0">
                <a:solidFill>
                  <a:srgbClr val="0070C0"/>
                </a:solidFill>
              </a:rPr>
              <a:t>Las citas y referencias Bibliográficas.</a:t>
            </a:r>
          </a:p>
        </p:txBody>
      </p:sp>
    </p:spTree>
    <p:extLst>
      <p:ext uri="{BB962C8B-B14F-4D97-AF65-F5344CB8AC3E}">
        <p14:creationId xmlns:p14="http://schemas.microsoft.com/office/powerpoint/2010/main" val="68194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chemeClr val="accent5">
                    <a:lumMod val="75000"/>
                  </a:schemeClr>
                </a:solidFill>
              </a:rPr>
              <a:t>Las citas:</a:t>
            </a:r>
          </a:p>
        </p:txBody>
      </p:sp>
      <p:sp>
        <p:nvSpPr>
          <p:cNvPr id="3" name="Marcador de contenido 2"/>
          <p:cNvSpPr>
            <a:spLocks noGrp="1"/>
          </p:cNvSpPr>
          <p:nvPr>
            <p:ph idx="1"/>
          </p:nvPr>
        </p:nvSpPr>
        <p:spPr/>
        <p:txBody>
          <a:bodyPr/>
          <a:lstStyle/>
          <a:p>
            <a:pPr algn="just"/>
            <a:r>
              <a:rPr lang="es-CO" dirty="0"/>
              <a:t>Constituyen, en primer lugar, una expresión de honestidad y reconocimiento de las ideas de un investigador por parte de quien toma la información y la utiliza con fines específicos; en segundo lugar, expresan las conexión y nexos existentes entre las ideas emergentes del investigador y las ideas ya existentes del producto de las investigaciones anteriores.</a:t>
            </a:r>
          </a:p>
        </p:txBody>
      </p:sp>
    </p:spTree>
    <p:extLst>
      <p:ext uri="{BB962C8B-B14F-4D97-AF65-F5344CB8AC3E}">
        <p14:creationId xmlns:p14="http://schemas.microsoft.com/office/powerpoint/2010/main" val="1847588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chemeClr val="accent5">
                    <a:lumMod val="75000"/>
                  </a:schemeClr>
                </a:solidFill>
              </a:rPr>
              <a:t>Clasificación de las citas:</a:t>
            </a:r>
          </a:p>
        </p:txBody>
      </p:sp>
      <p:sp>
        <p:nvSpPr>
          <p:cNvPr id="3" name="Marcador de contenido 2"/>
          <p:cNvSpPr>
            <a:spLocks noGrp="1"/>
          </p:cNvSpPr>
          <p:nvPr>
            <p:ph idx="1"/>
          </p:nvPr>
        </p:nvSpPr>
        <p:spPr/>
        <p:txBody>
          <a:bodyPr>
            <a:normAutofit fontScale="92500" lnSpcReduction="10000"/>
          </a:bodyPr>
          <a:lstStyle/>
          <a:p>
            <a:pPr algn="just"/>
            <a:r>
              <a:rPr lang="es-CO" dirty="0"/>
              <a:t>Citas textuales: son aquellas donde el investigador extrae de forma literal una porción de un texto.</a:t>
            </a:r>
          </a:p>
          <a:p>
            <a:endParaRPr lang="es-CO" dirty="0"/>
          </a:p>
          <a:p>
            <a:r>
              <a:rPr lang="es-CO" dirty="0"/>
              <a:t>Cita de menos de 40 palabras:</a:t>
            </a:r>
          </a:p>
          <a:p>
            <a:pPr marL="0" indent="0">
              <a:buNone/>
            </a:pPr>
            <a:endParaRPr lang="es-CO" dirty="0"/>
          </a:p>
          <a:p>
            <a:pPr marL="0" indent="0" algn="just">
              <a:buNone/>
            </a:pPr>
            <a:r>
              <a:rPr lang="es-CO" dirty="0">
                <a:solidFill>
                  <a:srgbClr val="0070C0"/>
                </a:solidFill>
              </a:rPr>
              <a:t>Según </a:t>
            </a:r>
            <a:r>
              <a:rPr lang="es-CO" dirty="0" err="1">
                <a:solidFill>
                  <a:srgbClr val="0070C0"/>
                </a:solidFill>
              </a:rPr>
              <a:t>Duschl</a:t>
            </a:r>
            <a:r>
              <a:rPr lang="es-CO" dirty="0">
                <a:solidFill>
                  <a:srgbClr val="0070C0"/>
                </a:solidFill>
              </a:rPr>
              <a:t> (1997),”durante los últimos 35 años se ha discutido y reconocido la importancia de la enseñanza de las ciencias como un elemento esencial para los ciudadanos de hoy y de mañana”.(p.20).</a:t>
            </a:r>
          </a:p>
        </p:txBody>
      </p:sp>
    </p:spTree>
    <p:extLst>
      <p:ext uri="{BB962C8B-B14F-4D97-AF65-F5344CB8AC3E}">
        <p14:creationId xmlns:p14="http://schemas.microsoft.com/office/powerpoint/2010/main" val="2067037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O" dirty="0">
                <a:solidFill>
                  <a:schemeClr val="accent5">
                    <a:lumMod val="75000"/>
                  </a:schemeClr>
                </a:solidFill>
              </a:rPr>
              <a:t>Clasificación de las citas de acuerdo con el número de autores:</a:t>
            </a:r>
          </a:p>
        </p:txBody>
      </p:sp>
      <p:sp>
        <p:nvSpPr>
          <p:cNvPr id="3" name="Marcador de contenido 2"/>
          <p:cNvSpPr>
            <a:spLocks noGrp="1"/>
          </p:cNvSpPr>
          <p:nvPr>
            <p:ph idx="1"/>
          </p:nvPr>
        </p:nvSpPr>
        <p:spPr>
          <a:xfrm>
            <a:off x="742950" y="1868488"/>
            <a:ext cx="7886700" cy="3803015"/>
          </a:xfrm>
        </p:spPr>
        <p:txBody>
          <a:bodyPr/>
          <a:lstStyle/>
          <a:p>
            <a:pPr algn="just"/>
            <a:r>
              <a:rPr lang="es-CO" dirty="0"/>
              <a:t>Citas de un autor: se coloca el apellido, seguido del año de publicación entre paréntesis.</a:t>
            </a:r>
          </a:p>
          <a:p>
            <a:pPr marL="0" indent="0" algn="just">
              <a:buNone/>
            </a:pPr>
            <a:endParaRPr lang="es-CO" dirty="0"/>
          </a:p>
          <a:p>
            <a:pPr marL="0" indent="0" algn="just">
              <a:buNone/>
            </a:pPr>
            <a:r>
              <a:rPr lang="es-CO" dirty="0"/>
              <a:t>Ejemplo: Pérez (1999) afirma que las investigaciones realizadas coinciden en el punto de vista.</a:t>
            </a:r>
          </a:p>
          <a:p>
            <a:pPr marL="0" indent="0">
              <a:buNone/>
            </a:pPr>
            <a:endParaRPr lang="es-CO" dirty="0"/>
          </a:p>
        </p:txBody>
      </p:sp>
    </p:spTree>
    <p:extLst>
      <p:ext uri="{BB962C8B-B14F-4D97-AF65-F5344CB8AC3E}">
        <p14:creationId xmlns:p14="http://schemas.microsoft.com/office/powerpoint/2010/main" val="2944774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614363"/>
            <a:ext cx="7886700" cy="5014277"/>
          </a:xfrm>
        </p:spPr>
        <p:txBody>
          <a:bodyPr/>
          <a:lstStyle/>
          <a:p>
            <a:pPr marL="0" indent="0" algn="just">
              <a:buNone/>
            </a:pPr>
            <a:r>
              <a:rPr lang="es-CO" dirty="0">
                <a:solidFill>
                  <a:srgbClr val="0070C0"/>
                </a:solidFill>
              </a:rPr>
              <a:t>Citas de dos o más autores: </a:t>
            </a:r>
            <a:r>
              <a:rPr lang="es-CO" dirty="0"/>
              <a:t>se colocan los apellidos en el orden en el que aparecen referenciados en el trabajo, separado los apellidos por una coma, el último autor se separa con la conjunción (y)</a:t>
            </a:r>
          </a:p>
          <a:p>
            <a:pPr marL="0" indent="0" algn="just">
              <a:buNone/>
            </a:pPr>
            <a:r>
              <a:rPr lang="es-CO" dirty="0"/>
              <a:t>EJEMPLO:</a:t>
            </a:r>
          </a:p>
          <a:p>
            <a:pPr marL="0" indent="0" algn="just">
              <a:buNone/>
            </a:pPr>
            <a:r>
              <a:rPr lang="es-CO" dirty="0">
                <a:solidFill>
                  <a:srgbClr val="0070C0"/>
                </a:solidFill>
              </a:rPr>
              <a:t>Dos autores: </a:t>
            </a:r>
            <a:r>
              <a:rPr lang="es-CO" dirty="0"/>
              <a:t>Pérez y Colmenares ( 2009) afirman que los datos ….</a:t>
            </a:r>
          </a:p>
          <a:p>
            <a:pPr marL="0" indent="0" algn="just">
              <a:buNone/>
            </a:pPr>
            <a:r>
              <a:rPr lang="es-CO" dirty="0">
                <a:solidFill>
                  <a:srgbClr val="0070C0"/>
                </a:solidFill>
              </a:rPr>
              <a:t>Tres autores: </a:t>
            </a:r>
            <a:r>
              <a:rPr lang="es-CO" dirty="0"/>
              <a:t>Pérez, Gutiérrez y Ruiz (2008) determinaron que la dinámica económica ….</a:t>
            </a:r>
          </a:p>
          <a:p>
            <a:pPr marL="0" indent="0" algn="just">
              <a:buNone/>
            </a:pPr>
            <a:r>
              <a:rPr lang="es-CO" dirty="0">
                <a:solidFill>
                  <a:srgbClr val="0070C0"/>
                </a:solidFill>
              </a:rPr>
              <a:t>Cuatro autores: </a:t>
            </a:r>
            <a:r>
              <a:rPr lang="es-CO" dirty="0"/>
              <a:t>Barrios, Arias, Pérez y Ordoñez (2007) indican que ….</a:t>
            </a:r>
          </a:p>
        </p:txBody>
      </p:sp>
    </p:spTree>
    <p:extLst>
      <p:ext uri="{BB962C8B-B14F-4D97-AF65-F5344CB8AC3E}">
        <p14:creationId xmlns:p14="http://schemas.microsoft.com/office/powerpoint/2010/main" val="3857902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chemeClr val="accent5">
                    <a:lumMod val="75000"/>
                  </a:schemeClr>
                </a:solidFill>
              </a:rPr>
              <a:t>Citas de trabajos con autoría institucional o corporativa.</a:t>
            </a:r>
          </a:p>
        </p:txBody>
      </p:sp>
      <p:sp>
        <p:nvSpPr>
          <p:cNvPr id="3" name="Marcador de contenido 2"/>
          <p:cNvSpPr>
            <a:spLocks noGrp="1"/>
          </p:cNvSpPr>
          <p:nvPr>
            <p:ph idx="1"/>
          </p:nvPr>
        </p:nvSpPr>
        <p:spPr/>
        <p:txBody>
          <a:bodyPr/>
          <a:lstStyle/>
          <a:p>
            <a:pPr algn="just"/>
            <a:r>
              <a:rPr lang="es-CO" dirty="0"/>
              <a:t>Cuando se requiere citar información, de fuentes institucionales se coloca el nombre completo de la institución y /u organismo, y al finalizar el nombre, se coloca entre paréntesis o corchetes las siglas de la institución acompañadas del año.</a:t>
            </a:r>
          </a:p>
          <a:p>
            <a:pPr marL="0" indent="0" algn="just">
              <a:buNone/>
            </a:pPr>
            <a:endParaRPr lang="es-CO" dirty="0"/>
          </a:p>
          <a:p>
            <a:pPr marL="0" indent="0" algn="just">
              <a:buNone/>
            </a:pPr>
            <a:r>
              <a:rPr lang="es-CO" dirty="0"/>
              <a:t>Ejemplo: La Organización Mundial de la Salud (OMS,1998) plantea que la salud…</a:t>
            </a:r>
          </a:p>
          <a:p>
            <a:endParaRPr lang="es-CO" dirty="0"/>
          </a:p>
        </p:txBody>
      </p:sp>
    </p:spTree>
    <p:extLst>
      <p:ext uri="{BB962C8B-B14F-4D97-AF65-F5344CB8AC3E}">
        <p14:creationId xmlns:p14="http://schemas.microsoft.com/office/powerpoint/2010/main" val="1990791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chemeClr val="accent5">
                    <a:lumMod val="75000"/>
                  </a:schemeClr>
                </a:solidFill>
              </a:rPr>
              <a:t>Citas de trabajos sin autor y con autor anónimos</a:t>
            </a:r>
          </a:p>
        </p:txBody>
      </p:sp>
      <p:sp>
        <p:nvSpPr>
          <p:cNvPr id="3" name="Marcador de contenido 2"/>
          <p:cNvSpPr>
            <a:spLocks noGrp="1"/>
          </p:cNvSpPr>
          <p:nvPr>
            <p:ph idx="1"/>
          </p:nvPr>
        </p:nvSpPr>
        <p:spPr/>
        <p:txBody>
          <a:bodyPr/>
          <a:lstStyle/>
          <a:p>
            <a:pPr marL="0" indent="0" algn="just">
              <a:buNone/>
            </a:pPr>
            <a:r>
              <a:rPr lang="es-CO" dirty="0"/>
              <a:t>Cuando tenemos una referencia con estas características se sustituye el autor por el título del documento y luego se coloca igual que en las referencias anteriores, el año de publicación, de no tener el mismo se coloca (</a:t>
            </a:r>
            <a:r>
              <a:rPr lang="es-CO" dirty="0" err="1"/>
              <a:t>s.f</a:t>
            </a:r>
            <a:r>
              <a:rPr lang="es-CO" dirty="0"/>
              <a:t>) “ sin fecha”.</a:t>
            </a:r>
          </a:p>
          <a:p>
            <a:pPr marL="0" indent="0" algn="just">
              <a:buNone/>
            </a:pPr>
            <a:endParaRPr lang="es-CO" dirty="0"/>
          </a:p>
          <a:p>
            <a:pPr marL="0" indent="0" algn="just">
              <a:buNone/>
            </a:pPr>
            <a:r>
              <a:rPr lang="es-CO" dirty="0">
                <a:solidFill>
                  <a:srgbClr val="0070C0"/>
                </a:solidFill>
              </a:rPr>
              <a:t>Ejemplo: Según Apuntes de teorías de aprendizaje ( 1987) el conductismo surge …</a:t>
            </a:r>
          </a:p>
        </p:txBody>
      </p:sp>
    </p:spTree>
    <p:extLst>
      <p:ext uri="{BB962C8B-B14F-4D97-AF65-F5344CB8AC3E}">
        <p14:creationId xmlns:p14="http://schemas.microsoft.com/office/powerpoint/2010/main" val="125049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8344" y="1706325"/>
            <a:ext cx="8490856" cy="400110"/>
          </a:xfrm>
          <a:prstGeom prst="rect">
            <a:avLst/>
          </a:prstGeom>
        </p:spPr>
        <p:txBody>
          <a:bodyPr wrap="square">
            <a:spAutoFit/>
          </a:bodyPr>
          <a:lstStyle/>
          <a:p>
            <a:pPr marL="226695" indent="-226695" algn="just">
              <a:spcAft>
                <a:spcPts val="0"/>
              </a:spcAft>
            </a:pPr>
            <a:r>
              <a:rPr lang="es-CO" sz="2000" dirty="0">
                <a:latin typeface="Arial" panose="020B0604020202020204" pitchFamily="34" charset="0"/>
                <a:ea typeface="Calibri" panose="020F0502020204030204" pitchFamily="34" charset="0"/>
                <a:cs typeface="Arial" panose="020B0604020202020204" pitchFamily="34" charset="0"/>
              </a:rPr>
              <a:t> </a:t>
            </a:r>
          </a:p>
        </p:txBody>
      </p:sp>
      <p:sp>
        <p:nvSpPr>
          <p:cNvPr id="3" name="CuadroTexto 2"/>
          <p:cNvSpPr txBox="1"/>
          <p:nvPr/>
        </p:nvSpPr>
        <p:spPr>
          <a:xfrm>
            <a:off x="1787949" y="298025"/>
            <a:ext cx="6312861" cy="830997"/>
          </a:xfrm>
          <a:prstGeom prst="rect">
            <a:avLst/>
          </a:prstGeom>
          <a:noFill/>
        </p:spPr>
        <p:txBody>
          <a:bodyPr wrap="square" rtlCol="0">
            <a:spAutoFit/>
          </a:bodyPr>
          <a:lstStyle/>
          <a:p>
            <a:pPr algn="ctr"/>
            <a:r>
              <a:rPr lang="es-ES" sz="1600" b="1" dirty="0"/>
              <a:t>ELEMENTOS DEL ANTEPROYECTO DEL PROGRAMA DE COMERCIO EXTERIOR  UDES</a:t>
            </a:r>
            <a:endParaRPr lang="es-CO" sz="1600" dirty="0"/>
          </a:p>
          <a:p>
            <a:pPr algn="ctr"/>
            <a:r>
              <a:rPr lang="es-ES" sz="1600" b="1" dirty="0"/>
              <a:t>(PROYECTO DE INVESTIGACION Y PASANTIA)</a:t>
            </a:r>
            <a:endParaRPr lang="es-CO" sz="1600" dirty="0"/>
          </a:p>
        </p:txBody>
      </p:sp>
      <p:sp>
        <p:nvSpPr>
          <p:cNvPr id="4" name="CuadroTexto 3"/>
          <p:cNvSpPr txBox="1"/>
          <p:nvPr/>
        </p:nvSpPr>
        <p:spPr>
          <a:xfrm>
            <a:off x="700088" y="1925573"/>
            <a:ext cx="8139112" cy="3016210"/>
          </a:xfrm>
          <a:prstGeom prst="rect">
            <a:avLst/>
          </a:prstGeom>
          <a:noFill/>
        </p:spPr>
        <p:txBody>
          <a:bodyPr wrap="square" rtlCol="0">
            <a:spAutoFit/>
          </a:bodyPr>
          <a:lstStyle/>
          <a:p>
            <a:pPr marL="342900" lvl="0" indent="-342900">
              <a:buAutoNum type="arabicPeriod" startAt="4"/>
            </a:pPr>
            <a:r>
              <a:rPr lang="es-CO" sz="1400" b="1" i="1" dirty="0"/>
              <a:t> </a:t>
            </a:r>
            <a:r>
              <a:rPr lang="es-CO" b="1" i="1" dirty="0"/>
              <a:t>ELEMENTOS ADMINISTRATIVOS DEL PROYECTO </a:t>
            </a:r>
            <a:endParaRPr lang="es-CO" dirty="0"/>
          </a:p>
          <a:p>
            <a:pPr lvl="0"/>
            <a:r>
              <a:rPr lang="es-CO" b="1" dirty="0"/>
              <a:t>4.1.   TALENTO HUMANO </a:t>
            </a:r>
            <a:endParaRPr lang="es-CO" dirty="0"/>
          </a:p>
          <a:p>
            <a:pPr lvl="0"/>
            <a:r>
              <a:rPr lang="es-CO" b="1" dirty="0"/>
              <a:t>4.2.   RECURSOS INSTITUCIONALES </a:t>
            </a:r>
            <a:endParaRPr lang="es-CO" dirty="0"/>
          </a:p>
          <a:p>
            <a:pPr lvl="0"/>
            <a:r>
              <a:rPr lang="es-CO" b="1" dirty="0"/>
              <a:t>4.3    RECURSOS TÉCNICOS Y MATERIALES </a:t>
            </a:r>
            <a:endParaRPr lang="es-CO" dirty="0"/>
          </a:p>
          <a:p>
            <a:pPr lvl="0"/>
            <a:r>
              <a:rPr lang="es-CO" b="1" dirty="0"/>
              <a:t>4.4.   RECURSOS FINANCIEROS Y PRESUPUESTO </a:t>
            </a:r>
            <a:endParaRPr lang="es-CO" dirty="0"/>
          </a:p>
          <a:p>
            <a:pPr lvl="0"/>
            <a:r>
              <a:rPr lang="es-CO" b="1" dirty="0"/>
              <a:t>4.5.   CRONOGRAMA DE ACTIVIDADES </a:t>
            </a:r>
            <a:endParaRPr lang="es-CO" dirty="0"/>
          </a:p>
          <a:p>
            <a:pPr lvl="0"/>
            <a:r>
              <a:rPr lang="es-ES" b="1" i="1" dirty="0"/>
              <a:t>5.      PLAN CAPITULAR O PRELIMINAR DEL PROYECTO </a:t>
            </a:r>
            <a:endParaRPr lang="es-CO" dirty="0"/>
          </a:p>
          <a:p>
            <a:pPr lvl="0"/>
            <a:r>
              <a:rPr lang="es-CO" b="1" i="1" dirty="0"/>
              <a:t>6.      BIBLIOGRAFIA </a:t>
            </a:r>
            <a:endParaRPr lang="es-CO" dirty="0"/>
          </a:p>
          <a:p>
            <a:r>
              <a:rPr lang="es-CO" dirty="0"/>
              <a:t> </a:t>
            </a:r>
            <a:r>
              <a:rPr lang="es-ES" b="1" i="1" dirty="0"/>
              <a:t>ANEXOS </a:t>
            </a:r>
            <a:endParaRPr lang="es-CO" dirty="0"/>
          </a:p>
          <a:p>
            <a:pPr lvl="0"/>
            <a:endParaRPr lang="es-CO" sz="2800" dirty="0"/>
          </a:p>
        </p:txBody>
      </p:sp>
      <p:sp>
        <p:nvSpPr>
          <p:cNvPr id="5" name="Cerrar llave 4"/>
          <p:cNvSpPr/>
          <p:nvPr/>
        </p:nvSpPr>
        <p:spPr>
          <a:xfrm>
            <a:off x="5718219" y="1706325"/>
            <a:ext cx="386366" cy="274976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p>
        </p:txBody>
      </p:sp>
      <p:sp>
        <p:nvSpPr>
          <p:cNvPr id="6" name="CuadroTexto 5"/>
          <p:cNvSpPr txBox="1"/>
          <p:nvPr/>
        </p:nvSpPr>
        <p:spPr>
          <a:xfrm>
            <a:off x="6104585" y="2481042"/>
            <a:ext cx="2854816" cy="1200329"/>
          </a:xfrm>
          <a:prstGeom prst="rect">
            <a:avLst/>
          </a:prstGeom>
          <a:noFill/>
        </p:spPr>
        <p:txBody>
          <a:bodyPr wrap="square" rtlCol="0">
            <a:spAutoFit/>
          </a:bodyPr>
          <a:lstStyle/>
          <a:p>
            <a:pPr algn="just"/>
            <a:r>
              <a:rPr lang="es-CO" b="1" u="sng" dirty="0">
                <a:solidFill>
                  <a:srgbClr val="FF0000"/>
                </a:solidFill>
              </a:rPr>
              <a:t>Esto se realizará para el P2, con el fin de tener listo el Anteproyecto para la fecha programada.</a:t>
            </a:r>
            <a:endParaRPr lang="es-CO" dirty="0"/>
          </a:p>
        </p:txBody>
      </p:sp>
      <p:sp>
        <p:nvSpPr>
          <p:cNvPr id="7" name="CuadroTexto 6"/>
          <p:cNvSpPr txBox="1"/>
          <p:nvPr/>
        </p:nvSpPr>
        <p:spPr>
          <a:xfrm>
            <a:off x="1292348" y="4830697"/>
            <a:ext cx="6954591" cy="954107"/>
          </a:xfrm>
          <a:prstGeom prst="rect">
            <a:avLst/>
          </a:prstGeom>
          <a:noFill/>
        </p:spPr>
        <p:txBody>
          <a:bodyPr wrap="square" rtlCol="0">
            <a:spAutoFit/>
          </a:bodyPr>
          <a:lstStyle/>
          <a:p>
            <a:pPr algn="just"/>
            <a:r>
              <a:rPr lang="es-CO" sz="2800" b="1" u="sng" dirty="0">
                <a:solidFill>
                  <a:srgbClr val="FF0000"/>
                </a:solidFill>
              </a:rPr>
              <a:t>Recuerden la nota del P3 será el Anteproyecto radicado y aprobado</a:t>
            </a:r>
          </a:p>
        </p:txBody>
      </p:sp>
    </p:spTree>
    <p:extLst>
      <p:ext uri="{BB962C8B-B14F-4D97-AF65-F5344CB8AC3E}">
        <p14:creationId xmlns:p14="http://schemas.microsoft.com/office/powerpoint/2010/main" val="526629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rgbClr val="0070C0"/>
                </a:solidFill>
              </a:rPr>
              <a:t>Las referencias</a:t>
            </a:r>
          </a:p>
        </p:txBody>
      </p:sp>
      <p:sp>
        <p:nvSpPr>
          <p:cNvPr id="3" name="Marcador de contenido 2"/>
          <p:cNvSpPr>
            <a:spLocks noGrp="1"/>
          </p:cNvSpPr>
          <p:nvPr>
            <p:ph idx="1"/>
          </p:nvPr>
        </p:nvSpPr>
        <p:spPr/>
        <p:txBody>
          <a:bodyPr/>
          <a:lstStyle/>
          <a:p>
            <a:pPr marL="0" indent="0" algn="just">
              <a:buNone/>
            </a:pPr>
            <a:r>
              <a:rPr lang="es-CO" dirty="0"/>
              <a:t>Una vez citado el material consultado, el investigador debe colocar al final del trabajo una lista con los datos de la información revisada.</a:t>
            </a:r>
          </a:p>
          <a:p>
            <a:pPr marL="0" indent="0" algn="just">
              <a:buNone/>
            </a:pPr>
            <a:endParaRPr lang="es-CO" dirty="0"/>
          </a:p>
          <a:p>
            <a:pPr marL="0" indent="0" algn="just">
              <a:buNone/>
            </a:pPr>
            <a:r>
              <a:rPr lang="es-CO" dirty="0"/>
              <a:t>Constituyen una lectura indirecta al trabajo de revisión documental realizado por el estudiante, adicionalmente, permite evaluar la calidad de la información que consultan.</a:t>
            </a:r>
          </a:p>
        </p:txBody>
      </p:sp>
    </p:spTree>
    <p:extLst>
      <p:ext uri="{BB962C8B-B14F-4D97-AF65-F5344CB8AC3E}">
        <p14:creationId xmlns:p14="http://schemas.microsoft.com/office/powerpoint/2010/main" val="2446924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92968" y="465139"/>
            <a:ext cx="7108031" cy="5446530"/>
          </a:xfrm>
          <a:prstGeom prst="rect">
            <a:avLst/>
          </a:prstGeom>
        </p:spPr>
      </p:pic>
    </p:spTree>
    <p:extLst>
      <p:ext uri="{BB962C8B-B14F-4D97-AF65-F5344CB8AC3E}">
        <p14:creationId xmlns:p14="http://schemas.microsoft.com/office/powerpoint/2010/main" val="2929765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a:stretch>
            <a:fillRect/>
          </a:stretch>
        </p:blipFill>
        <p:spPr>
          <a:xfrm>
            <a:off x="500062" y="365126"/>
            <a:ext cx="7886700" cy="5621337"/>
          </a:xfrm>
          <a:prstGeom prst="rect">
            <a:avLst/>
          </a:prstGeom>
        </p:spPr>
      </p:pic>
    </p:spTree>
    <p:extLst>
      <p:ext uri="{BB962C8B-B14F-4D97-AF65-F5344CB8AC3E}">
        <p14:creationId xmlns:p14="http://schemas.microsoft.com/office/powerpoint/2010/main" val="3644126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307" y="2527755"/>
            <a:ext cx="7886700" cy="1325563"/>
          </a:xfrm>
        </p:spPr>
        <p:txBody>
          <a:bodyPr/>
          <a:lstStyle/>
          <a:p>
            <a:pPr algn="ctr"/>
            <a:r>
              <a:rPr lang="es-CO" b="1" dirty="0">
                <a:solidFill>
                  <a:schemeClr val="accent1">
                    <a:lumMod val="50000"/>
                  </a:schemeClr>
                </a:solidFill>
              </a:rPr>
              <a:t>Gracias por su Atención</a:t>
            </a:r>
          </a:p>
        </p:txBody>
      </p:sp>
    </p:spTree>
    <p:extLst>
      <p:ext uri="{BB962C8B-B14F-4D97-AF65-F5344CB8AC3E}">
        <p14:creationId xmlns:p14="http://schemas.microsoft.com/office/powerpoint/2010/main" val="320749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rgbClr val="0070C0"/>
                </a:solidFill>
              </a:rPr>
              <a:t>Hipótesis</a:t>
            </a:r>
          </a:p>
        </p:txBody>
      </p:sp>
      <p:sp>
        <p:nvSpPr>
          <p:cNvPr id="3" name="Marcador de contenido 2"/>
          <p:cNvSpPr>
            <a:spLocks noGrp="1"/>
          </p:cNvSpPr>
          <p:nvPr>
            <p:ph idx="1"/>
          </p:nvPr>
        </p:nvSpPr>
        <p:spPr/>
        <p:txBody>
          <a:bodyPr/>
          <a:lstStyle/>
          <a:p>
            <a:pPr marL="0" indent="0" algn="just">
              <a:buNone/>
            </a:pPr>
            <a:r>
              <a:rPr lang="es-CO" dirty="0"/>
              <a:t>Constituyen una herramienta de gran valor en el desarrollo de la actividad científica.</a:t>
            </a:r>
          </a:p>
          <a:p>
            <a:pPr marL="0" indent="0" algn="just">
              <a:buNone/>
            </a:pPr>
            <a:r>
              <a:rPr lang="es-CO" dirty="0"/>
              <a:t>Las hipótesis es la respuesta tentativa que proponemos a una pregunta o a un problema propuesto.</a:t>
            </a:r>
          </a:p>
          <a:p>
            <a:pPr marL="0" indent="0" algn="just">
              <a:buNone/>
            </a:pPr>
            <a:endParaRPr lang="es-CO" dirty="0"/>
          </a:p>
          <a:p>
            <a:pPr marL="0" indent="0" algn="just">
              <a:buNone/>
            </a:pPr>
            <a:r>
              <a:rPr lang="es-CO" dirty="0">
                <a:solidFill>
                  <a:srgbClr val="0070C0"/>
                </a:solidFill>
              </a:rPr>
              <a:t>Por ejemplo: Es posible que hoy llueva por la tarde</a:t>
            </a:r>
            <a:r>
              <a:rPr lang="es-CO" dirty="0"/>
              <a:t>.</a:t>
            </a:r>
          </a:p>
        </p:txBody>
      </p:sp>
    </p:spTree>
    <p:extLst>
      <p:ext uri="{BB962C8B-B14F-4D97-AF65-F5344CB8AC3E}">
        <p14:creationId xmlns:p14="http://schemas.microsoft.com/office/powerpoint/2010/main" val="11537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dirty="0">
                <a:solidFill>
                  <a:schemeClr val="accent5">
                    <a:lumMod val="75000"/>
                  </a:schemeClr>
                </a:solidFill>
              </a:rPr>
              <a:t>Para formular una hipótesis hay que tener en cuenta</a:t>
            </a:r>
          </a:p>
        </p:txBody>
      </p:sp>
      <p:sp>
        <p:nvSpPr>
          <p:cNvPr id="4" name="Text Box 3"/>
          <p:cNvSpPr txBox="1">
            <a:spLocks noChangeArrowheads="1"/>
          </p:cNvSpPr>
          <p:nvPr/>
        </p:nvSpPr>
        <p:spPr bwMode="auto">
          <a:xfrm>
            <a:off x="914400" y="1505755"/>
            <a:ext cx="7315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Ø"/>
            </a:pPr>
            <a:r>
              <a:rPr lang="es-ES_tradnl" sz="2000" dirty="0">
                <a:latin typeface="Century Gothic" panose="020B0502020202020204" pitchFamily="34" charset="0"/>
              </a:rPr>
              <a:t> </a:t>
            </a:r>
            <a:r>
              <a:rPr lang="es-ES_tradnl" sz="1400" dirty="0">
                <a:latin typeface="Century Gothic" panose="020B0502020202020204" pitchFamily="34" charset="0"/>
              </a:rPr>
              <a:t>Conviene precisar por última vez la pregunta inicial.</a:t>
            </a:r>
          </a:p>
          <a:p>
            <a:pPr>
              <a:spcBef>
                <a:spcPct val="50000"/>
              </a:spcBef>
              <a:buFont typeface="Wingdings" panose="05000000000000000000" pitchFamily="2" charset="2"/>
              <a:buChar char="Ø"/>
            </a:pPr>
            <a:r>
              <a:rPr lang="es-ES_tradnl" sz="1400" dirty="0">
                <a:latin typeface="Century Gothic" panose="020B0502020202020204" pitchFamily="34" charset="0"/>
              </a:rPr>
              <a:t> La calidad del trabajo exploratorio tiene mucha importancia</a:t>
            </a:r>
          </a:p>
          <a:p>
            <a:pPr>
              <a:spcBef>
                <a:spcPct val="50000"/>
              </a:spcBef>
              <a:buFont typeface="Wingdings" panose="05000000000000000000" pitchFamily="2" charset="2"/>
              <a:buChar char="Ø"/>
            </a:pPr>
            <a:r>
              <a:rPr lang="es-ES_tradnl" sz="1400" dirty="0">
                <a:latin typeface="Century Gothic" panose="020B0502020202020204" pitchFamily="34" charset="0"/>
              </a:rPr>
              <a:t>Ver los conceptos claves.</a:t>
            </a:r>
          </a:p>
          <a:p>
            <a:pPr>
              <a:spcBef>
                <a:spcPct val="50000"/>
              </a:spcBef>
              <a:buFont typeface="Wingdings" panose="05000000000000000000" pitchFamily="2" charset="2"/>
              <a:buChar char="Ø"/>
            </a:pPr>
            <a:r>
              <a:rPr lang="es-ES_tradnl" sz="1400" dirty="0">
                <a:latin typeface="Century Gothic" panose="020B0502020202020204" pitchFamily="34" charset="0"/>
              </a:rPr>
              <a:t>Aclarar la lógica de las relaciones que unen los conceptos.</a:t>
            </a:r>
          </a:p>
          <a:p>
            <a:pPr>
              <a:spcBef>
                <a:spcPct val="50000"/>
              </a:spcBef>
              <a:buFont typeface="Wingdings" panose="05000000000000000000" pitchFamily="2" charset="2"/>
              <a:buChar char="Ø"/>
            </a:pPr>
            <a:r>
              <a:rPr lang="es-ES_tradnl" sz="1400" dirty="0">
                <a:latin typeface="Century Gothic" panose="020B0502020202020204" pitchFamily="34" charset="0"/>
              </a:rPr>
              <a:t> No deben estar fundadas en prejuicios.</a:t>
            </a:r>
          </a:p>
          <a:p>
            <a:pPr>
              <a:spcBef>
                <a:spcPct val="50000"/>
              </a:spcBef>
              <a:buFont typeface="Wingdings" panose="05000000000000000000" pitchFamily="2" charset="2"/>
              <a:buChar char="Ø"/>
            </a:pPr>
            <a:r>
              <a:rPr lang="es-ES_tradnl" sz="1400" dirty="0">
                <a:latin typeface="Century Gothic" panose="020B0502020202020204" pitchFamily="34" charset="0"/>
              </a:rPr>
              <a:t>Deben expresarse en forma observable.</a:t>
            </a:r>
          </a:p>
          <a:p>
            <a:pPr>
              <a:spcBef>
                <a:spcPct val="50000"/>
              </a:spcBef>
              <a:buFont typeface="Wingdings" panose="05000000000000000000" pitchFamily="2" charset="2"/>
              <a:buChar char="Ø"/>
            </a:pPr>
            <a:r>
              <a:rPr lang="es-ES_tradnl" sz="1400" dirty="0">
                <a:latin typeface="Century Gothic" panose="020B0502020202020204" pitchFamily="34" charset="0"/>
              </a:rPr>
              <a:t>Tener verificación empírica.</a:t>
            </a:r>
          </a:p>
          <a:p>
            <a:pPr>
              <a:spcBef>
                <a:spcPct val="50000"/>
              </a:spcBef>
              <a:buFont typeface="Wingdings" panose="05000000000000000000" pitchFamily="2" charset="2"/>
              <a:buChar char="Ø"/>
            </a:pPr>
            <a:r>
              <a:rPr lang="es-ES_tradnl" sz="1400" dirty="0">
                <a:latin typeface="Century Gothic" panose="020B0502020202020204" pitchFamily="34" charset="0"/>
              </a:rPr>
              <a:t> Tiene que tener relación entre la teoría y la práctica.</a:t>
            </a:r>
          </a:p>
          <a:p>
            <a:pPr>
              <a:spcBef>
                <a:spcPct val="50000"/>
              </a:spcBef>
              <a:buFont typeface="Wingdings" panose="05000000000000000000" pitchFamily="2" charset="2"/>
              <a:buChar char="Ø"/>
            </a:pPr>
            <a:r>
              <a:rPr lang="es-ES_tradnl" sz="1400" dirty="0">
                <a:latin typeface="Century Gothic" panose="020B0502020202020204" pitchFamily="34" charset="0"/>
              </a:rPr>
              <a:t>Debe ser específica, que permita en desmenuzamiento de las operaciones.</a:t>
            </a:r>
          </a:p>
          <a:p>
            <a:pPr>
              <a:spcBef>
                <a:spcPct val="50000"/>
              </a:spcBef>
              <a:buFont typeface="Wingdings" panose="05000000000000000000" pitchFamily="2" charset="2"/>
              <a:buNone/>
            </a:pPr>
            <a:r>
              <a:rPr lang="es-ES_tradnl" sz="1400" dirty="0">
                <a:solidFill>
                  <a:srgbClr val="990099"/>
                </a:solidFill>
                <a:latin typeface="Century Gothic" panose="020B0502020202020204" pitchFamily="34" charset="0"/>
              </a:rPr>
              <a:t>HIPOTESIS</a:t>
            </a:r>
            <a:r>
              <a:rPr lang="es-ES_tradnl" sz="1400" dirty="0">
                <a:latin typeface="Century Gothic" panose="020B0502020202020204" pitchFamily="34" charset="0"/>
              </a:rPr>
              <a:t>              </a:t>
            </a:r>
            <a:r>
              <a:rPr lang="es-ES_tradnl" sz="1400" dirty="0">
                <a:solidFill>
                  <a:srgbClr val="990099"/>
                </a:solidFill>
                <a:latin typeface="Century Gothic" panose="020B0502020202020204" pitchFamily="34" charset="0"/>
              </a:rPr>
              <a:t>DETECTAR LAS VARIABLES</a:t>
            </a:r>
          </a:p>
          <a:p>
            <a:pPr>
              <a:spcBef>
                <a:spcPct val="50000"/>
              </a:spcBef>
              <a:buFont typeface="Wingdings" panose="05000000000000000000" pitchFamily="2" charset="2"/>
              <a:buNone/>
            </a:pPr>
            <a:endParaRPr lang="es-ES_tradnl" sz="1400" dirty="0">
              <a:latin typeface="Century Gothic" panose="020B0502020202020204" pitchFamily="34" charset="0"/>
            </a:endParaRPr>
          </a:p>
          <a:p>
            <a:pPr algn="ctr">
              <a:spcBef>
                <a:spcPct val="50000"/>
              </a:spcBef>
              <a:buFont typeface="Wingdings" panose="05000000000000000000" pitchFamily="2" charset="2"/>
              <a:buNone/>
            </a:pPr>
            <a:r>
              <a:rPr lang="es-ES_tradnl" sz="1400" u="sng" dirty="0">
                <a:solidFill>
                  <a:srgbClr val="FF0000"/>
                </a:solidFill>
                <a:latin typeface="Century Gothic" panose="020B0502020202020204" pitchFamily="34" charset="0"/>
              </a:rPr>
              <a:t>VARIABLE:</a:t>
            </a:r>
            <a:r>
              <a:rPr lang="es-ES_tradnl" sz="1400" dirty="0">
                <a:solidFill>
                  <a:srgbClr val="FF0000"/>
                </a:solidFill>
                <a:latin typeface="Century Gothic" panose="020B0502020202020204" pitchFamily="34" charset="0"/>
              </a:rPr>
              <a:t> Característica observable que puede variar y cuya variación es susceptible de medirse. Las variables se aplican a un grupo de personas o objetos, los cuales pueden adquirir diferentes valores respecto a la variable.</a:t>
            </a:r>
            <a:endParaRPr lang="es-ES" sz="1400" dirty="0">
              <a:solidFill>
                <a:srgbClr val="FF0000"/>
              </a:solidFill>
              <a:latin typeface="Century Gothic" panose="020B0502020202020204" pitchFamily="34" charset="0"/>
            </a:endParaRPr>
          </a:p>
        </p:txBody>
      </p:sp>
      <p:sp>
        <p:nvSpPr>
          <p:cNvPr id="5" name="Line 9"/>
          <p:cNvSpPr>
            <a:spLocks noChangeShapeType="1"/>
          </p:cNvSpPr>
          <p:nvPr/>
        </p:nvSpPr>
        <p:spPr bwMode="auto">
          <a:xfrm>
            <a:off x="1800896" y="4620294"/>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 name="Text Box 5"/>
          <p:cNvSpPr txBox="1">
            <a:spLocks noChangeArrowheads="1"/>
          </p:cNvSpPr>
          <p:nvPr/>
        </p:nvSpPr>
        <p:spPr bwMode="auto">
          <a:xfrm>
            <a:off x="5498206" y="4397062"/>
            <a:ext cx="15722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_tradnl" sz="1100" dirty="0">
                <a:solidFill>
                  <a:srgbClr val="990099"/>
                </a:solidFill>
                <a:latin typeface="Century Gothic" panose="020B0502020202020204" pitchFamily="34" charset="0"/>
              </a:rPr>
              <a:t>Nominal</a:t>
            </a:r>
          </a:p>
          <a:p>
            <a:pPr>
              <a:spcBef>
                <a:spcPct val="50000"/>
              </a:spcBef>
            </a:pPr>
            <a:r>
              <a:rPr lang="es-ES_tradnl" sz="1100" dirty="0">
                <a:solidFill>
                  <a:srgbClr val="990099"/>
                </a:solidFill>
                <a:latin typeface="Century Gothic" panose="020B0502020202020204" pitchFamily="34" charset="0"/>
              </a:rPr>
              <a:t>Ordinal</a:t>
            </a:r>
          </a:p>
          <a:p>
            <a:pPr>
              <a:spcBef>
                <a:spcPct val="50000"/>
              </a:spcBef>
            </a:pPr>
            <a:r>
              <a:rPr lang="es-ES_tradnl" sz="1100" dirty="0">
                <a:solidFill>
                  <a:srgbClr val="990099"/>
                </a:solidFill>
                <a:latin typeface="Century Gothic" panose="020B0502020202020204" pitchFamily="34" charset="0"/>
              </a:rPr>
              <a:t>Intervalo</a:t>
            </a:r>
            <a:endParaRPr lang="es-ES" sz="1100" dirty="0">
              <a:solidFill>
                <a:srgbClr val="990099"/>
              </a:solidFill>
              <a:latin typeface="Century Gothic" panose="020B0502020202020204" pitchFamily="34" charset="0"/>
            </a:endParaRPr>
          </a:p>
        </p:txBody>
      </p:sp>
      <p:sp>
        <p:nvSpPr>
          <p:cNvPr id="7" name="AutoShape 7"/>
          <p:cNvSpPr>
            <a:spLocks/>
          </p:cNvSpPr>
          <p:nvPr/>
        </p:nvSpPr>
        <p:spPr bwMode="auto">
          <a:xfrm>
            <a:off x="5048518" y="4397062"/>
            <a:ext cx="163937" cy="769441"/>
          </a:xfrm>
          <a:prstGeom prst="leftBrace">
            <a:avLst>
              <a:gd name="adj1" fmla="val 10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val="16077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iterate type="wd">
                                    <p:tmPct val="100000"/>
                                  </p:iterate>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ppt_w</p:attrName>
                                        </p:attrNameLst>
                                      </p:cBhvr>
                                      <p:tavLst>
                                        <p:tav tm="0">
                                          <p:val>
                                            <p:fltVal val="0"/>
                                          </p:val>
                                        </p:tav>
                                        <p:tav tm="100000">
                                          <p:val>
                                            <p:strVal val="#ppt_w"/>
                                          </p:val>
                                        </p:tav>
                                      </p:tavLst>
                                    </p:anim>
                                    <p:anim calcmode="lin" valueType="num">
                                      <p:cBhvr>
                                        <p:cTn id="19" dur="750" fill="hold"/>
                                        <p:tgtEl>
                                          <p:spTgt spid="6"/>
                                        </p:tgtEl>
                                        <p:attrNameLst>
                                          <p:attrName>ppt_h</p:attrName>
                                        </p:attrNameLst>
                                      </p:cBhvr>
                                      <p:tavLst>
                                        <p:tav tm="0">
                                          <p:val>
                                            <p:fltVal val="0"/>
                                          </p:val>
                                        </p:tav>
                                        <p:tav tm="100000">
                                          <p:val>
                                            <p:strVal val="#ppt_h"/>
                                          </p:val>
                                        </p:tav>
                                      </p:tavLst>
                                    </p:anim>
                                    <p:anim calcmode="lin" valueType="num">
                                      <p:cBhvr>
                                        <p:cTn id="20" dur="75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75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P spid="6" grpId="0" autoUpdateAnimBg="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897004"/>
          </a:xfrm>
        </p:spPr>
        <p:txBody>
          <a:bodyPr>
            <a:normAutofit/>
          </a:bodyPr>
          <a:lstStyle/>
          <a:p>
            <a:pPr algn="ctr"/>
            <a:r>
              <a:rPr lang="es-CO" sz="3200" dirty="0">
                <a:solidFill>
                  <a:schemeClr val="accent5">
                    <a:lumMod val="75000"/>
                  </a:schemeClr>
                </a:solidFill>
              </a:rPr>
              <a:t>Clasificación de las hipótesis</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287060883"/>
              </p:ext>
            </p:extLst>
          </p:nvPr>
        </p:nvGraphicFramePr>
        <p:xfrm>
          <a:off x="628650" y="1825625"/>
          <a:ext cx="7886700" cy="380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55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897004"/>
          </a:xfrm>
        </p:spPr>
        <p:txBody>
          <a:bodyPr>
            <a:normAutofit/>
          </a:bodyPr>
          <a:lstStyle/>
          <a:p>
            <a:pPr algn="ctr"/>
            <a:r>
              <a:rPr lang="es-CO" sz="3200" dirty="0">
                <a:solidFill>
                  <a:schemeClr val="accent5">
                    <a:lumMod val="75000"/>
                  </a:schemeClr>
                </a:solidFill>
              </a:rPr>
              <a:t>Otra clasificación de las hipótesis</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2890824941"/>
              </p:ext>
            </p:extLst>
          </p:nvPr>
        </p:nvGraphicFramePr>
        <p:xfrm>
          <a:off x="731681" y="2160476"/>
          <a:ext cx="7886700" cy="380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28650" y="1365161"/>
            <a:ext cx="7356251" cy="369332"/>
          </a:xfrm>
          <a:prstGeom prst="rect">
            <a:avLst/>
          </a:prstGeom>
          <a:noFill/>
        </p:spPr>
        <p:txBody>
          <a:bodyPr wrap="square" rtlCol="0">
            <a:spAutoFit/>
          </a:bodyPr>
          <a:lstStyle/>
          <a:p>
            <a:pPr algn="just"/>
            <a:r>
              <a:rPr lang="es-CO" dirty="0"/>
              <a:t>De acuerdo con el número de variables:</a:t>
            </a:r>
          </a:p>
        </p:txBody>
      </p:sp>
    </p:spTree>
    <p:extLst>
      <p:ext uri="{BB962C8B-B14F-4D97-AF65-F5344CB8AC3E}">
        <p14:creationId xmlns:p14="http://schemas.microsoft.com/office/powerpoint/2010/main" val="220360269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11541</TotalTime>
  <Words>3846</Words>
  <Application>Microsoft Office PowerPoint</Application>
  <PresentationFormat>Presentación en pantalla (4:3)</PresentationFormat>
  <Paragraphs>357</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CONTENIDO PROYECTO II</vt:lpstr>
      <vt:lpstr> </vt:lpstr>
      <vt:lpstr>Presentación de PowerPoint</vt:lpstr>
      <vt:lpstr>Presentación de PowerPoint</vt:lpstr>
      <vt:lpstr>Presentación de PowerPoint</vt:lpstr>
      <vt:lpstr>Hipótesis</vt:lpstr>
      <vt:lpstr>Para formular una hipótesis hay que tener en cuenta</vt:lpstr>
      <vt:lpstr>Clasificación de las hipótesis</vt:lpstr>
      <vt:lpstr>Otra clasificación de las hipótesis</vt:lpstr>
      <vt:lpstr>DISEÑO METODOLÓGICO</vt:lpstr>
      <vt:lpstr>COMPONENTES DEL DISEÑO METODOLÓGICO</vt:lpstr>
      <vt:lpstr>Tipo de investigación</vt:lpstr>
      <vt:lpstr>Clasificación </vt:lpstr>
      <vt:lpstr>Presentación de PowerPoint</vt:lpstr>
      <vt:lpstr>Presentación de PowerPoint</vt:lpstr>
      <vt:lpstr>Presentación de PowerPoint</vt:lpstr>
      <vt:lpstr>Método de Investigación </vt:lpstr>
      <vt:lpstr>Enfoque cuantitativo Se realiza una diferenciación en los estudios de acuerdo con el grado de manipulación</vt:lpstr>
      <vt:lpstr>Enfoque cualitativo Describe a profundidad los fenómenos sociales en su contexto original, se exime de cualquier elemento estadístico.  </vt:lpstr>
      <vt:lpstr>Presentación de PowerPoint</vt:lpstr>
      <vt:lpstr>Presentación de PowerPoint</vt:lpstr>
      <vt:lpstr>Presentación de PowerPoint</vt:lpstr>
      <vt:lpstr>Presentación de PowerPoint</vt:lpstr>
      <vt:lpstr>Tipo de Estudio </vt:lpstr>
      <vt:lpstr>ESTUDIO EXPLORATORIO</vt:lpstr>
      <vt:lpstr>ESTUDIO DESCRIPTIVO</vt:lpstr>
      <vt:lpstr>ESTUDIOS CORRELACIONALES</vt:lpstr>
      <vt:lpstr>ESTUDIOS EXPLICATIVOS</vt:lpstr>
      <vt:lpstr>¿CUÁL DE LOS CUATRO TIPOS DE ESTUDIO ES MEJOR?</vt:lpstr>
      <vt:lpstr>SISTEMATIZACION DE VARIABLES</vt:lpstr>
      <vt:lpstr>SISTEMATIZACION DE VARIABLES</vt:lpstr>
      <vt:lpstr>SISTEMATIZACION DE VARIABLES</vt:lpstr>
      <vt:lpstr>TECNICAS PARA LA RECOLECCIÓNN DE LA INFORMACIÓN</vt:lpstr>
      <vt:lpstr>TECNICA PROCESAMIENTO DE LA INFORMACIÓN</vt:lpstr>
      <vt:lpstr>PRESENTACIÓN DE LA INFORMACIÓN</vt:lpstr>
      <vt:lpstr>EJEMPLO</vt:lpstr>
      <vt:lpstr>EJEMPLO</vt:lpstr>
      <vt:lpstr>EJEMPLO</vt:lpstr>
      <vt:lpstr>EJEMPLO</vt:lpstr>
      <vt:lpstr>EJEMPLO</vt:lpstr>
      <vt:lpstr>EJEMPLO</vt:lpstr>
      <vt:lpstr>EJEMPLO</vt:lpstr>
      <vt:lpstr>Las citas y referencias Bibliográficas.</vt:lpstr>
      <vt:lpstr>Las citas:</vt:lpstr>
      <vt:lpstr>Clasificación de las citas:</vt:lpstr>
      <vt:lpstr>Clasificación de las citas de acuerdo con el número de autores:</vt:lpstr>
      <vt:lpstr>Presentación de PowerPoint</vt:lpstr>
      <vt:lpstr>Citas de trabajos con autoría institucional o corporativa.</vt:lpstr>
      <vt:lpstr>Citas de trabajos sin autor y con autor anónimos</vt:lpstr>
      <vt:lpstr>Las referencias</vt:lpstr>
      <vt:lpstr>Presentación de PowerPoint</vt:lpstr>
      <vt:lpstr>Presentación de PowerPoint</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Gestion de la mejora</dc:creator>
  <cp:lastModifiedBy>Coordinadora Calidad Comercio Exterior</cp:lastModifiedBy>
  <cp:revision>224</cp:revision>
  <dcterms:created xsi:type="dcterms:W3CDTF">2014-03-11T19:52:20Z</dcterms:created>
  <dcterms:modified xsi:type="dcterms:W3CDTF">2016-11-02T23:05:14Z</dcterms:modified>
</cp:coreProperties>
</file>